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0460" y="1069594"/>
            <a:ext cx="9911079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815572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4364" y="1437208"/>
            <a:ext cx="4544695" cy="359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68592" y="2292897"/>
            <a:ext cx="4898390" cy="433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1063" y="2302586"/>
            <a:ext cx="630174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48429" y="1052550"/>
            <a:ext cx="7127875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876278" y="6465650"/>
            <a:ext cx="23749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0B9D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35"/>
              </a:lnSpc>
            </a:pPr>
            <a:fld id="{81D60167-4931-47E6-BA6A-407CBD079E47}" type="slidenum">
              <a:rPr dirty="0" spc="-4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https://github.com/singulritarian7/Capstone-Spacex" TargetMode="External"/><Relationship Id="rId4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singulritarian7/Capstone-Spacex/blob/master/jupyter-labs-webscraping%20(4).ipynb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ingulritarian7/Capstone-Spacex/blob/master/jupyter-labs-eda-dataviz.ipynb.jupyterlite%20(1).ipynb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singulritarian7/Capstone-Spacex/blob/master/jupyter-labs-eda-sql-coursera_sqllite%20(6).ipynb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singulritarian7/Capstone-Spacex/blob/master/06_SpaceX_Interactive_Visual_Analytics_Folium%20(1).ipynb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singulritarian7/Capstone-Spacex/blob/master/SpaceX_Machine_Learning_Prediction_Part_5.jupyterlite%20(1).ipynb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singulritarian7/Capstone-Spacex/blob/master/spacex_dash_app.py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ingulritarian7/Capstone-Spacex/blob/master/Week_3_(A)Interactive_Visual_Analytics_with_Folium_(1).ipynb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3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ingulritarian7/Capstone-Spacex/blob/master/Piechart_allsites.jpg" TargetMode="External"/><Relationship Id="rId3" Type="http://schemas.openxmlformats.org/officeDocument/2006/relationships/hyperlink" Target="https://github.com/singulritarian7/Capstone-Spacex/blob/master/Slider%20dash.jpg" TargetMode="External"/><Relationship Id="rId4" Type="http://schemas.openxmlformats.org/officeDocument/2006/relationships/hyperlink" Target="https://github.com/singulritarian7/Capstone-Spacex/blob/master/spacex_dash_app.py" TargetMode="Externa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singulritarian7/Capstone-Spacex" TargetMode="External"/><Relationship Id="rId4" Type="http://schemas.openxmlformats.org/officeDocument/2006/relationships/image" Target="../media/image56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singulritarian7/Capstone-Spacex/blob/master/jupyter-labs-spacex-data-collection-api%20(9).ipynb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8721" y="4749165"/>
            <a:ext cx="767270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28879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BEBEBE"/>
                </a:solidFill>
                <a:latin typeface="Carlito"/>
                <a:cs typeface="Carlito"/>
              </a:rPr>
              <a:t>Beatriz Jimenez </a:t>
            </a:r>
            <a:r>
              <a:rPr dirty="0" sz="2800" spc="-15" b="1">
                <a:solidFill>
                  <a:srgbClr val="BEBEBE"/>
                </a:solidFill>
                <a:latin typeface="Carlito"/>
                <a:cs typeface="Carlito"/>
              </a:rPr>
              <a:t>Franco  </a:t>
            </a:r>
            <a:r>
              <a:rPr dirty="0" sz="2800" spc="-5" b="1">
                <a:solidFill>
                  <a:srgbClr val="BEBEBE"/>
                </a:solidFill>
                <a:latin typeface="Carlito"/>
                <a:cs typeface="Carlito"/>
              </a:rPr>
              <a:t>03-07-2023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heavy" sz="2800" spc="-8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https://github.com/singulritarian7/Capstone-</a:t>
            </a:r>
            <a:r>
              <a:rPr dirty="0" u="heavy" sz="2800" spc="-80" b="1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Spacex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4644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1724" y="2587878"/>
            <a:ext cx="2446655" cy="15621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dirty="0" sz="3600" spc="-110">
                <a:solidFill>
                  <a:srgbClr val="FFFFFF"/>
                </a:solidFill>
                <a:latin typeface="Arial"/>
                <a:cs typeface="Arial"/>
              </a:rPr>
              <a:t>collection-  </a:t>
            </a: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Spacex </a:t>
            </a:r>
            <a:r>
              <a:rPr dirty="0" sz="3600" spc="-23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360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60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3891" y="1525650"/>
            <a:ext cx="482600" cy="103505"/>
          </a:xfrm>
          <a:custGeom>
            <a:avLst/>
            <a:gdLst/>
            <a:ahLst/>
            <a:cxnLst/>
            <a:rect l="l" t="t" r="r" b="b"/>
            <a:pathLst>
              <a:path w="482600" h="103505">
                <a:moveTo>
                  <a:pt x="457236" y="51688"/>
                </a:moveTo>
                <a:lnTo>
                  <a:pt x="387350" y="92456"/>
                </a:lnTo>
                <a:lnTo>
                  <a:pt x="386334" y="96265"/>
                </a:lnTo>
                <a:lnTo>
                  <a:pt x="389890" y="102362"/>
                </a:lnTo>
                <a:lnTo>
                  <a:pt x="393700" y="103377"/>
                </a:lnTo>
                <a:lnTo>
                  <a:pt x="471455" y="58038"/>
                </a:lnTo>
                <a:lnTo>
                  <a:pt x="469773" y="58038"/>
                </a:lnTo>
                <a:lnTo>
                  <a:pt x="469773" y="57150"/>
                </a:lnTo>
                <a:lnTo>
                  <a:pt x="466598" y="57150"/>
                </a:lnTo>
                <a:lnTo>
                  <a:pt x="457236" y="51688"/>
                </a:lnTo>
                <a:close/>
              </a:path>
              <a:path w="482600" h="103505">
                <a:moveTo>
                  <a:pt x="44635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46350" y="58038"/>
                </a:lnTo>
                <a:lnTo>
                  <a:pt x="457236" y="51688"/>
                </a:lnTo>
                <a:lnTo>
                  <a:pt x="446350" y="45338"/>
                </a:lnTo>
                <a:close/>
              </a:path>
              <a:path w="482600" h="103505">
                <a:moveTo>
                  <a:pt x="471455" y="45338"/>
                </a:moveTo>
                <a:lnTo>
                  <a:pt x="469773" y="45338"/>
                </a:lnTo>
                <a:lnTo>
                  <a:pt x="469773" y="58038"/>
                </a:lnTo>
                <a:lnTo>
                  <a:pt x="471455" y="58038"/>
                </a:lnTo>
                <a:lnTo>
                  <a:pt x="482346" y="51688"/>
                </a:lnTo>
                <a:lnTo>
                  <a:pt x="471455" y="45338"/>
                </a:lnTo>
                <a:close/>
              </a:path>
              <a:path w="482600" h="103505">
                <a:moveTo>
                  <a:pt x="466598" y="46227"/>
                </a:moveTo>
                <a:lnTo>
                  <a:pt x="457236" y="51688"/>
                </a:lnTo>
                <a:lnTo>
                  <a:pt x="466598" y="57150"/>
                </a:lnTo>
                <a:lnTo>
                  <a:pt x="466598" y="46227"/>
                </a:lnTo>
                <a:close/>
              </a:path>
              <a:path w="482600" h="103505">
                <a:moveTo>
                  <a:pt x="469773" y="46227"/>
                </a:moveTo>
                <a:lnTo>
                  <a:pt x="466598" y="46227"/>
                </a:lnTo>
                <a:lnTo>
                  <a:pt x="466598" y="57150"/>
                </a:lnTo>
                <a:lnTo>
                  <a:pt x="469773" y="57150"/>
                </a:lnTo>
                <a:lnTo>
                  <a:pt x="469773" y="46227"/>
                </a:lnTo>
                <a:close/>
              </a:path>
              <a:path w="482600" h="103505">
                <a:moveTo>
                  <a:pt x="393700" y="0"/>
                </a:moveTo>
                <a:lnTo>
                  <a:pt x="389890" y="1015"/>
                </a:lnTo>
                <a:lnTo>
                  <a:pt x="386334" y="7112"/>
                </a:lnTo>
                <a:lnTo>
                  <a:pt x="387350" y="10922"/>
                </a:lnTo>
                <a:lnTo>
                  <a:pt x="457236" y="51688"/>
                </a:lnTo>
                <a:lnTo>
                  <a:pt x="466598" y="46227"/>
                </a:lnTo>
                <a:lnTo>
                  <a:pt x="469773" y="46227"/>
                </a:lnTo>
                <a:lnTo>
                  <a:pt x="469773" y="45338"/>
                </a:lnTo>
                <a:lnTo>
                  <a:pt x="471455" y="45338"/>
                </a:lnTo>
                <a:lnTo>
                  <a:pt x="39370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66565" y="909066"/>
            <a:ext cx="2230120" cy="1338580"/>
          </a:xfrm>
          <a:prstGeom prst="rect">
            <a:avLst/>
          </a:prstGeom>
          <a:solidFill>
            <a:srgbClr val="535353"/>
          </a:solidFill>
          <a:ln w="10795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538480" marR="501650" indent="-29209">
              <a:lnSpc>
                <a:spcPts val="1540"/>
              </a:lnSpc>
            </a:pPr>
            <a:r>
              <a:rPr dirty="0" sz="1400" spc="-100">
                <a:solidFill>
                  <a:srgbClr val="FFFFFF"/>
                </a:solidFill>
                <a:latin typeface="Arial"/>
                <a:cs typeface="Arial"/>
              </a:rPr>
              <a:t>Request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1400" spc="-135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dirty="0" sz="14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37092" y="1525650"/>
            <a:ext cx="482600" cy="103505"/>
          </a:xfrm>
          <a:custGeom>
            <a:avLst/>
            <a:gdLst/>
            <a:ahLst/>
            <a:cxnLst/>
            <a:rect l="l" t="t" r="r" b="b"/>
            <a:pathLst>
              <a:path w="482600" h="103505">
                <a:moveTo>
                  <a:pt x="457236" y="51688"/>
                </a:moveTo>
                <a:lnTo>
                  <a:pt x="387350" y="92456"/>
                </a:lnTo>
                <a:lnTo>
                  <a:pt x="386333" y="96265"/>
                </a:lnTo>
                <a:lnTo>
                  <a:pt x="389889" y="102362"/>
                </a:lnTo>
                <a:lnTo>
                  <a:pt x="393700" y="103377"/>
                </a:lnTo>
                <a:lnTo>
                  <a:pt x="471455" y="58038"/>
                </a:lnTo>
                <a:lnTo>
                  <a:pt x="469773" y="58038"/>
                </a:lnTo>
                <a:lnTo>
                  <a:pt x="469773" y="57150"/>
                </a:lnTo>
                <a:lnTo>
                  <a:pt x="466598" y="57150"/>
                </a:lnTo>
                <a:lnTo>
                  <a:pt x="457236" y="51688"/>
                </a:lnTo>
                <a:close/>
              </a:path>
              <a:path w="482600" h="103505">
                <a:moveTo>
                  <a:pt x="44635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46350" y="58038"/>
                </a:lnTo>
                <a:lnTo>
                  <a:pt x="457236" y="51688"/>
                </a:lnTo>
                <a:lnTo>
                  <a:pt x="446350" y="45338"/>
                </a:lnTo>
                <a:close/>
              </a:path>
              <a:path w="482600" h="103505">
                <a:moveTo>
                  <a:pt x="471455" y="45338"/>
                </a:moveTo>
                <a:lnTo>
                  <a:pt x="469773" y="45338"/>
                </a:lnTo>
                <a:lnTo>
                  <a:pt x="469773" y="58038"/>
                </a:lnTo>
                <a:lnTo>
                  <a:pt x="471455" y="58038"/>
                </a:lnTo>
                <a:lnTo>
                  <a:pt x="482346" y="51688"/>
                </a:lnTo>
                <a:lnTo>
                  <a:pt x="471455" y="45338"/>
                </a:lnTo>
                <a:close/>
              </a:path>
              <a:path w="482600" h="103505">
                <a:moveTo>
                  <a:pt x="466598" y="46227"/>
                </a:moveTo>
                <a:lnTo>
                  <a:pt x="457236" y="51688"/>
                </a:lnTo>
                <a:lnTo>
                  <a:pt x="466598" y="57150"/>
                </a:lnTo>
                <a:lnTo>
                  <a:pt x="466598" y="46227"/>
                </a:lnTo>
                <a:close/>
              </a:path>
              <a:path w="482600" h="103505">
                <a:moveTo>
                  <a:pt x="469773" y="46227"/>
                </a:moveTo>
                <a:lnTo>
                  <a:pt x="466598" y="46227"/>
                </a:lnTo>
                <a:lnTo>
                  <a:pt x="466598" y="57150"/>
                </a:lnTo>
                <a:lnTo>
                  <a:pt x="469773" y="57150"/>
                </a:lnTo>
                <a:lnTo>
                  <a:pt x="469773" y="46227"/>
                </a:lnTo>
                <a:close/>
              </a:path>
              <a:path w="482600" h="103505">
                <a:moveTo>
                  <a:pt x="393700" y="0"/>
                </a:moveTo>
                <a:lnTo>
                  <a:pt x="389889" y="1015"/>
                </a:lnTo>
                <a:lnTo>
                  <a:pt x="386333" y="7112"/>
                </a:lnTo>
                <a:lnTo>
                  <a:pt x="387350" y="10922"/>
                </a:lnTo>
                <a:lnTo>
                  <a:pt x="457236" y="51688"/>
                </a:lnTo>
                <a:lnTo>
                  <a:pt x="466598" y="46227"/>
                </a:lnTo>
                <a:lnTo>
                  <a:pt x="469773" y="46227"/>
                </a:lnTo>
                <a:lnTo>
                  <a:pt x="469773" y="45338"/>
                </a:lnTo>
                <a:lnTo>
                  <a:pt x="471455" y="45338"/>
                </a:lnTo>
                <a:lnTo>
                  <a:pt x="39370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09766" y="909066"/>
            <a:ext cx="2230120" cy="1338580"/>
          </a:xfrm>
          <a:prstGeom prst="rect">
            <a:avLst/>
          </a:prstGeom>
          <a:solidFill>
            <a:srgbClr val="535353"/>
          </a:solidFill>
          <a:ln w="10794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746125" marR="133350" indent="-608330">
              <a:lnSpc>
                <a:spcPts val="1540"/>
              </a:lnSpc>
            </a:pP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Transform 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jason 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respond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dataframe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29683" y="2244851"/>
            <a:ext cx="5544820" cy="482600"/>
          </a:xfrm>
          <a:custGeom>
            <a:avLst/>
            <a:gdLst/>
            <a:ahLst/>
            <a:cxnLst/>
            <a:rect l="l" t="t" r="r" b="b"/>
            <a:pathLst>
              <a:path w="5544820" h="482600">
                <a:moveTo>
                  <a:pt x="7112" y="386334"/>
                </a:moveTo>
                <a:lnTo>
                  <a:pt x="1015" y="389889"/>
                </a:lnTo>
                <a:lnTo>
                  <a:pt x="0" y="393700"/>
                </a:lnTo>
                <a:lnTo>
                  <a:pt x="51688" y="482346"/>
                </a:lnTo>
                <a:lnTo>
                  <a:pt x="59020" y="469773"/>
                </a:lnTo>
                <a:lnTo>
                  <a:pt x="45338" y="469773"/>
                </a:lnTo>
                <a:lnTo>
                  <a:pt x="45338" y="446350"/>
                </a:lnTo>
                <a:lnTo>
                  <a:pt x="10921" y="387350"/>
                </a:lnTo>
                <a:lnTo>
                  <a:pt x="7112" y="386334"/>
                </a:lnTo>
                <a:close/>
              </a:path>
              <a:path w="5544820" h="482600">
                <a:moveTo>
                  <a:pt x="45338" y="446350"/>
                </a:moveTo>
                <a:lnTo>
                  <a:pt x="45338" y="469773"/>
                </a:lnTo>
                <a:lnTo>
                  <a:pt x="58038" y="469773"/>
                </a:lnTo>
                <a:lnTo>
                  <a:pt x="58038" y="466598"/>
                </a:lnTo>
                <a:lnTo>
                  <a:pt x="46227" y="466598"/>
                </a:lnTo>
                <a:lnTo>
                  <a:pt x="51688" y="457236"/>
                </a:lnTo>
                <a:lnTo>
                  <a:pt x="45338" y="446350"/>
                </a:lnTo>
                <a:close/>
              </a:path>
              <a:path w="5544820" h="482600">
                <a:moveTo>
                  <a:pt x="96265" y="386334"/>
                </a:moveTo>
                <a:lnTo>
                  <a:pt x="92455" y="387350"/>
                </a:lnTo>
                <a:lnTo>
                  <a:pt x="58038" y="446350"/>
                </a:lnTo>
                <a:lnTo>
                  <a:pt x="58038" y="469773"/>
                </a:lnTo>
                <a:lnTo>
                  <a:pt x="59020" y="469773"/>
                </a:lnTo>
                <a:lnTo>
                  <a:pt x="103377" y="393700"/>
                </a:lnTo>
                <a:lnTo>
                  <a:pt x="102362" y="389889"/>
                </a:lnTo>
                <a:lnTo>
                  <a:pt x="96265" y="386334"/>
                </a:lnTo>
                <a:close/>
              </a:path>
              <a:path w="5544820" h="482600">
                <a:moveTo>
                  <a:pt x="51688" y="457236"/>
                </a:moveTo>
                <a:lnTo>
                  <a:pt x="46227" y="466598"/>
                </a:lnTo>
                <a:lnTo>
                  <a:pt x="57150" y="466598"/>
                </a:lnTo>
                <a:lnTo>
                  <a:pt x="51688" y="457236"/>
                </a:lnTo>
                <a:close/>
              </a:path>
              <a:path w="5544820" h="482600">
                <a:moveTo>
                  <a:pt x="58038" y="446350"/>
                </a:moveTo>
                <a:lnTo>
                  <a:pt x="51688" y="457236"/>
                </a:lnTo>
                <a:lnTo>
                  <a:pt x="57150" y="466598"/>
                </a:lnTo>
                <a:lnTo>
                  <a:pt x="58038" y="466598"/>
                </a:lnTo>
                <a:lnTo>
                  <a:pt x="58038" y="446350"/>
                </a:lnTo>
                <a:close/>
              </a:path>
              <a:path w="5544820" h="482600">
                <a:moveTo>
                  <a:pt x="5531612" y="251968"/>
                </a:moveTo>
                <a:lnTo>
                  <a:pt x="48132" y="251968"/>
                </a:lnTo>
                <a:lnTo>
                  <a:pt x="45338" y="254762"/>
                </a:lnTo>
                <a:lnTo>
                  <a:pt x="45338" y="446350"/>
                </a:lnTo>
                <a:lnTo>
                  <a:pt x="51688" y="457236"/>
                </a:lnTo>
                <a:lnTo>
                  <a:pt x="58038" y="446350"/>
                </a:lnTo>
                <a:lnTo>
                  <a:pt x="58038" y="264668"/>
                </a:lnTo>
                <a:lnTo>
                  <a:pt x="51688" y="264668"/>
                </a:lnTo>
                <a:lnTo>
                  <a:pt x="58038" y="258318"/>
                </a:lnTo>
                <a:lnTo>
                  <a:pt x="5531612" y="258318"/>
                </a:lnTo>
                <a:lnTo>
                  <a:pt x="5531612" y="251968"/>
                </a:lnTo>
                <a:close/>
              </a:path>
              <a:path w="5544820" h="482600">
                <a:moveTo>
                  <a:pt x="58038" y="258318"/>
                </a:moveTo>
                <a:lnTo>
                  <a:pt x="51688" y="264668"/>
                </a:lnTo>
                <a:lnTo>
                  <a:pt x="58038" y="264668"/>
                </a:lnTo>
                <a:lnTo>
                  <a:pt x="58038" y="258318"/>
                </a:lnTo>
                <a:close/>
              </a:path>
              <a:path w="5544820" h="482600">
                <a:moveTo>
                  <a:pt x="5544312" y="251968"/>
                </a:moveTo>
                <a:lnTo>
                  <a:pt x="5537962" y="251968"/>
                </a:lnTo>
                <a:lnTo>
                  <a:pt x="5531612" y="258318"/>
                </a:lnTo>
                <a:lnTo>
                  <a:pt x="58038" y="258318"/>
                </a:lnTo>
                <a:lnTo>
                  <a:pt x="58038" y="264668"/>
                </a:lnTo>
                <a:lnTo>
                  <a:pt x="5541391" y="264668"/>
                </a:lnTo>
                <a:lnTo>
                  <a:pt x="5544312" y="261747"/>
                </a:lnTo>
                <a:lnTo>
                  <a:pt x="5544312" y="251968"/>
                </a:lnTo>
                <a:close/>
              </a:path>
              <a:path w="5544820" h="482600">
                <a:moveTo>
                  <a:pt x="5544312" y="0"/>
                </a:moveTo>
                <a:lnTo>
                  <a:pt x="5531612" y="0"/>
                </a:lnTo>
                <a:lnTo>
                  <a:pt x="5531612" y="258318"/>
                </a:lnTo>
                <a:lnTo>
                  <a:pt x="5537962" y="251968"/>
                </a:lnTo>
                <a:lnTo>
                  <a:pt x="5544312" y="251968"/>
                </a:lnTo>
                <a:lnTo>
                  <a:pt x="554431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252966" y="909066"/>
            <a:ext cx="2230120" cy="1338580"/>
          </a:xfrm>
          <a:prstGeom prst="rect">
            <a:avLst/>
          </a:prstGeom>
          <a:solidFill>
            <a:srgbClr val="535353"/>
          </a:solidFill>
          <a:ln w="10794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563245" marR="121920" indent="-433070">
              <a:lnSpc>
                <a:spcPts val="1540"/>
              </a:lnSpc>
            </a:pP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IFilter 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r>
              <a:rPr dirty="0" sz="14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redundant</a:t>
            </a: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3891" y="3377310"/>
            <a:ext cx="482600" cy="103505"/>
          </a:xfrm>
          <a:custGeom>
            <a:avLst/>
            <a:gdLst/>
            <a:ahLst/>
            <a:cxnLst/>
            <a:rect l="l" t="t" r="r" b="b"/>
            <a:pathLst>
              <a:path w="482600" h="103504">
                <a:moveTo>
                  <a:pt x="457236" y="51688"/>
                </a:moveTo>
                <a:lnTo>
                  <a:pt x="387350" y="92455"/>
                </a:lnTo>
                <a:lnTo>
                  <a:pt x="386334" y="96265"/>
                </a:lnTo>
                <a:lnTo>
                  <a:pt x="389890" y="102362"/>
                </a:lnTo>
                <a:lnTo>
                  <a:pt x="393700" y="103377"/>
                </a:lnTo>
                <a:lnTo>
                  <a:pt x="471455" y="58038"/>
                </a:lnTo>
                <a:lnTo>
                  <a:pt x="469773" y="58038"/>
                </a:lnTo>
                <a:lnTo>
                  <a:pt x="469773" y="57150"/>
                </a:lnTo>
                <a:lnTo>
                  <a:pt x="466598" y="57150"/>
                </a:lnTo>
                <a:lnTo>
                  <a:pt x="457236" y="51688"/>
                </a:lnTo>
                <a:close/>
              </a:path>
              <a:path w="482600" h="103504">
                <a:moveTo>
                  <a:pt x="44635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46350" y="58038"/>
                </a:lnTo>
                <a:lnTo>
                  <a:pt x="457236" y="51688"/>
                </a:lnTo>
                <a:lnTo>
                  <a:pt x="446350" y="45338"/>
                </a:lnTo>
                <a:close/>
              </a:path>
              <a:path w="482600" h="103504">
                <a:moveTo>
                  <a:pt x="471455" y="45338"/>
                </a:moveTo>
                <a:lnTo>
                  <a:pt x="469773" y="45338"/>
                </a:lnTo>
                <a:lnTo>
                  <a:pt x="469773" y="58038"/>
                </a:lnTo>
                <a:lnTo>
                  <a:pt x="471455" y="58038"/>
                </a:lnTo>
                <a:lnTo>
                  <a:pt x="482346" y="51688"/>
                </a:lnTo>
                <a:lnTo>
                  <a:pt x="471455" y="45338"/>
                </a:lnTo>
                <a:close/>
              </a:path>
              <a:path w="482600" h="103504">
                <a:moveTo>
                  <a:pt x="466598" y="46227"/>
                </a:moveTo>
                <a:lnTo>
                  <a:pt x="457236" y="51688"/>
                </a:lnTo>
                <a:lnTo>
                  <a:pt x="466598" y="57150"/>
                </a:lnTo>
                <a:lnTo>
                  <a:pt x="466598" y="46227"/>
                </a:lnTo>
                <a:close/>
              </a:path>
              <a:path w="482600" h="103504">
                <a:moveTo>
                  <a:pt x="469773" y="46227"/>
                </a:moveTo>
                <a:lnTo>
                  <a:pt x="466598" y="46227"/>
                </a:lnTo>
                <a:lnTo>
                  <a:pt x="466598" y="57150"/>
                </a:lnTo>
                <a:lnTo>
                  <a:pt x="469773" y="57150"/>
                </a:lnTo>
                <a:lnTo>
                  <a:pt x="469773" y="46227"/>
                </a:lnTo>
                <a:close/>
              </a:path>
              <a:path w="482600" h="103504">
                <a:moveTo>
                  <a:pt x="393700" y="0"/>
                </a:moveTo>
                <a:lnTo>
                  <a:pt x="389890" y="1015"/>
                </a:lnTo>
                <a:lnTo>
                  <a:pt x="386334" y="7112"/>
                </a:lnTo>
                <a:lnTo>
                  <a:pt x="387350" y="10922"/>
                </a:lnTo>
                <a:lnTo>
                  <a:pt x="457236" y="51688"/>
                </a:lnTo>
                <a:lnTo>
                  <a:pt x="466598" y="46227"/>
                </a:lnTo>
                <a:lnTo>
                  <a:pt x="469773" y="46227"/>
                </a:lnTo>
                <a:lnTo>
                  <a:pt x="469773" y="45338"/>
                </a:lnTo>
                <a:lnTo>
                  <a:pt x="471455" y="45338"/>
                </a:lnTo>
                <a:lnTo>
                  <a:pt x="39370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66565" y="2760726"/>
            <a:ext cx="2230120" cy="1338580"/>
          </a:xfrm>
          <a:prstGeom prst="rect">
            <a:avLst/>
          </a:prstGeom>
          <a:solidFill>
            <a:srgbClr val="535353"/>
          </a:solidFill>
          <a:ln w="10795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529590" marR="161925" indent="-361950">
              <a:lnSpc>
                <a:spcPts val="1540"/>
              </a:lnSpc>
            </a:pPr>
            <a:r>
              <a:rPr dirty="0" sz="1400" spc="-80">
                <a:solidFill>
                  <a:srgbClr val="FFFFFF"/>
                </a:solidFill>
                <a:latin typeface="Arial"/>
                <a:cs typeface="Arial"/>
              </a:rPr>
              <a:t>Empty 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lists generation</a:t>
            </a:r>
            <a:r>
              <a:rPr dirty="0" sz="14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helper</a:t>
            </a:r>
            <a:r>
              <a:rPr dirty="0" sz="14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37092" y="3377310"/>
            <a:ext cx="482600" cy="103505"/>
          </a:xfrm>
          <a:custGeom>
            <a:avLst/>
            <a:gdLst/>
            <a:ahLst/>
            <a:cxnLst/>
            <a:rect l="l" t="t" r="r" b="b"/>
            <a:pathLst>
              <a:path w="482600" h="103504">
                <a:moveTo>
                  <a:pt x="457236" y="51688"/>
                </a:moveTo>
                <a:lnTo>
                  <a:pt x="387350" y="92455"/>
                </a:lnTo>
                <a:lnTo>
                  <a:pt x="386333" y="96265"/>
                </a:lnTo>
                <a:lnTo>
                  <a:pt x="389889" y="102362"/>
                </a:lnTo>
                <a:lnTo>
                  <a:pt x="393700" y="103377"/>
                </a:lnTo>
                <a:lnTo>
                  <a:pt x="471455" y="58038"/>
                </a:lnTo>
                <a:lnTo>
                  <a:pt x="469773" y="58038"/>
                </a:lnTo>
                <a:lnTo>
                  <a:pt x="469773" y="57150"/>
                </a:lnTo>
                <a:lnTo>
                  <a:pt x="466598" y="57150"/>
                </a:lnTo>
                <a:lnTo>
                  <a:pt x="457236" y="51688"/>
                </a:lnTo>
                <a:close/>
              </a:path>
              <a:path w="482600" h="103504">
                <a:moveTo>
                  <a:pt x="446350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46350" y="58038"/>
                </a:lnTo>
                <a:lnTo>
                  <a:pt x="457236" y="51688"/>
                </a:lnTo>
                <a:lnTo>
                  <a:pt x="446350" y="45338"/>
                </a:lnTo>
                <a:close/>
              </a:path>
              <a:path w="482600" h="103504">
                <a:moveTo>
                  <a:pt x="471455" y="45338"/>
                </a:moveTo>
                <a:lnTo>
                  <a:pt x="469773" y="45338"/>
                </a:lnTo>
                <a:lnTo>
                  <a:pt x="469773" y="58038"/>
                </a:lnTo>
                <a:lnTo>
                  <a:pt x="471455" y="58038"/>
                </a:lnTo>
                <a:lnTo>
                  <a:pt x="482346" y="51688"/>
                </a:lnTo>
                <a:lnTo>
                  <a:pt x="471455" y="45338"/>
                </a:lnTo>
                <a:close/>
              </a:path>
              <a:path w="482600" h="103504">
                <a:moveTo>
                  <a:pt x="466598" y="46227"/>
                </a:moveTo>
                <a:lnTo>
                  <a:pt x="457236" y="51688"/>
                </a:lnTo>
                <a:lnTo>
                  <a:pt x="466598" y="57150"/>
                </a:lnTo>
                <a:lnTo>
                  <a:pt x="466598" y="46227"/>
                </a:lnTo>
                <a:close/>
              </a:path>
              <a:path w="482600" h="103504">
                <a:moveTo>
                  <a:pt x="469773" y="46227"/>
                </a:moveTo>
                <a:lnTo>
                  <a:pt x="466598" y="46227"/>
                </a:lnTo>
                <a:lnTo>
                  <a:pt x="466598" y="57150"/>
                </a:lnTo>
                <a:lnTo>
                  <a:pt x="469773" y="57150"/>
                </a:lnTo>
                <a:lnTo>
                  <a:pt x="469773" y="46227"/>
                </a:lnTo>
                <a:close/>
              </a:path>
              <a:path w="482600" h="103504">
                <a:moveTo>
                  <a:pt x="393700" y="0"/>
                </a:moveTo>
                <a:lnTo>
                  <a:pt x="389889" y="1015"/>
                </a:lnTo>
                <a:lnTo>
                  <a:pt x="386333" y="7112"/>
                </a:lnTo>
                <a:lnTo>
                  <a:pt x="387350" y="10922"/>
                </a:lnTo>
                <a:lnTo>
                  <a:pt x="457236" y="51688"/>
                </a:lnTo>
                <a:lnTo>
                  <a:pt x="466598" y="46227"/>
                </a:lnTo>
                <a:lnTo>
                  <a:pt x="469773" y="46227"/>
                </a:lnTo>
                <a:lnTo>
                  <a:pt x="469773" y="45338"/>
                </a:lnTo>
                <a:lnTo>
                  <a:pt x="471455" y="45338"/>
                </a:lnTo>
                <a:lnTo>
                  <a:pt x="39370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509766" y="2760726"/>
            <a:ext cx="2230120" cy="1338580"/>
          </a:xfrm>
          <a:prstGeom prst="rect">
            <a:avLst/>
          </a:prstGeom>
          <a:solidFill>
            <a:srgbClr val="535353"/>
          </a:solidFill>
          <a:ln w="10794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69545" marR="162560" indent="66675">
              <a:lnSpc>
                <a:spcPts val="1540"/>
              </a:lnSpc>
            </a:pP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Fill 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lists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extracted  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4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dataframe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29683" y="4096511"/>
            <a:ext cx="5544820" cy="482600"/>
          </a:xfrm>
          <a:custGeom>
            <a:avLst/>
            <a:gdLst/>
            <a:ahLst/>
            <a:cxnLst/>
            <a:rect l="l" t="t" r="r" b="b"/>
            <a:pathLst>
              <a:path w="5544820" h="482600">
                <a:moveTo>
                  <a:pt x="7112" y="386333"/>
                </a:moveTo>
                <a:lnTo>
                  <a:pt x="1015" y="389889"/>
                </a:lnTo>
                <a:lnTo>
                  <a:pt x="0" y="393700"/>
                </a:lnTo>
                <a:lnTo>
                  <a:pt x="51688" y="482345"/>
                </a:lnTo>
                <a:lnTo>
                  <a:pt x="59020" y="469773"/>
                </a:lnTo>
                <a:lnTo>
                  <a:pt x="45338" y="469773"/>
                </a:lnTo>
                <a:lnTo>
                  <a:pt x="45338" y="446350"/>
                </a:lnTo>
                <a:lnTo>
                  <a:pt x="10921" y="387350"/>
                </a:lnTo>
                <a:lnTo>
                  <a:pt x="7112" y="386333"/>
                </a:lnTo>
                <a:close/>
              </a:path>
              <a:path w="5544820" h="482600">
                <a:moveTo>
                  <a:pt x="45338" y="446350"/>
                </a:moveTo>
                <a:lnTo>
                  <a:pt x="45338" y="469773"/>
                </a:lnTo>
                <a:lnTo>
                  <a:pt x="58038" y="469773"/>
                </a:lnTo>
                <a:lnTo>
                  <a:pt x="58038" y="466598"/>
                </a:lnTo>
                <a:lnTo>
                  <a:pt x="46227" y="466598"/>
                </a:lnTo>
                <a:lnTo>
                  <a:pt x="51688" y="457236"/>
                </a:lnTo>
                <a:lnTo>
                  <a:pt x="45338" y="446350"/>
                </a:lnTo>
                <a:close/>
              </a:path>
              <a:path w="5544820" h="482600">
                <a:moveTo>
                  <a:pt x="96265" y="386333"/>
                </a:moveTo>
                <a:lnTo>
                  <a:pt x="92455" y="387350"/>
                </a:lnTo>
                <a:lnTo>
                  <a:pt x="58038" y="446350"/>
                </a:lnTo>
                <a:lnTo>
                  <a:pt x="58038" y="469773"/>
                </a:lnTo>
                <a:lnTo>
                  <a:pt x="59020" y="469773"/>
                </a:lnTo>
                <a:lnTo>
                  <a:pt x="103377" y="393700"/>
                </a:lnTo>
                <a:lnTo>
                  <a:pt x="102362" y="389889"/>
                </a:lnTo>
                <a:lnTo>
                  <a:pt x="96265" y="386333"/>
                </a:lnTo>
                <a:close/>
              </a:path>
              <a:path w="5544820" h="482600">
                <a:moveTo>
                  <a:pt x="51688" y="457236"/>
                </a:moveTo>
                <a:lnTo>
                  <a:pt x="46227" y="466598"/>
                </a:lnTo>
                <a:lnTo>
                  <a:pt x="57150" y="466598"/>
                </a:lnTo>
                <a:lnTo>
                  <a:pt x="51688" y="457236"/>
                </a:lnTo>
                <a:close/>
              </a:path>
              <a:path w="5544820" h="482600">
                <a:moveTo>
                  <a:pt x="58038" y="446350"/>
                </a:moveTo>
                <a:lnTo>
                  <a:pt x="51688" y="457236"/>
                </a:lnTo>
                <a:lnTo>
                  <a:pt x="57150" y="466598"/>
                </a:lnTo>
                <a:lnTo>
                  <a:pt x="58038" y="466598"/>
                </a:lnTo>
                <a:lnTo>
                  <a:pt x="58038" y="446350"/>
                </a:lnTo>
                <a:close/>
              </a:path>
              <a:path w="5544820" h="482600">
                <a:moveTo>
                  <a:pt x="5531612" y="251968"/>
                </a:moveTo>
                <a:lnTo>
                  <a:pt x="48132" y="251968"/>
                </a:lnTo>
                <a:lnTo>
                  <a:pt x="45338" y="254762"/>
                </a:lnTo>
                <a:lnTo>
                  <a:pt x="45338" y="446350"/>
                </a:lnTo>
                <a:lnTo>
                  <a:pt x="51688" y="457236"/>
                </a:lnTo>
                <a:lnTo>
                  <a:pt x="58038" y="446350"/>
                </a:lnTo>
                <a:lnTo>
                  <a:pt x="58038" y="264668"/>
                </a:lnTo>
                <a:lnTo>
                  <a:pt x="51688" y="264668"/>
                </a:lnTo>
                <a:lnTo>
                  <a:pt x="58038" y="258318"/>
                </a:lnTo>
                <a:lnTo>
                  <a:pt x="5531612" y="258318"/>
                </a:lnTo>
                <a:lnTo>
                  <a:pt x="5531612" y="251968"/>
                </a:lnTo>
                <a:close/>
              </a:path>
              <a:path w="5544820" h="482600">
                <a:moveTo>
                  <a:pt x="58038" y="258318"/>
                </a:moveTo>
                <a:lnTo>
                  <a:pt x="51688" y="264668"/>
                </a:lnTo>
                <a:lnTo>
                  <a:pt x="58038" y="264668"/>
                </a:lnTo>
                <a:lnTo>
                  <a:pt x="58038" y="258318"/>
                </a:lnTo>
                <a:close/>
              </a:path>
              <a:path w="5544820" h="482600">
                <a:moveTo>
                  <a:pt x="5544312" y="251968"/>
                </a:moveTo>
                <a:lnTo>
                  <a:pt x="5537962" y="251968"/>
                </a:lnTo>
                <a:lnTo>
                  <a:pt x="5531612" y="258318"/>
                </a:lnTo>
                <a:lnTo>
                  <a:pt x="58038" y="258318"/>
                </a:lnTo>
                <a:lnTo>
                  <a:pt x="58038" y="264668"/>
                </a:lnTo>
                <a:lnTo>
                  <a:pt x="5541391" y="264668"/>
                </a:lnTo>
                <a:lnTo>
                  <a:pt x="5544312" y="261746"/>
                </a:lnTo>
                <a:lnTo>
                  <a:pt x="5544312" y="251968"/>
                </a:lnTo>
                <a:close/>
              </a:path>
              <a:path w="5544820" h="482600">
                <a:moveTo>
                  <a:pt x="5544312" y="0"/>
                </a:moveTo>
                <a:lnTo>
                  <a:pt x="5531612" y="0"/>
                </a:lnTo>
                <a:lnTo>
                  <a:pt x="5531612" y="258318"/>
                </a:lnTo>
                <a:lnTo>
                  <a:pt x="5537962" y="251968"/>
                </a:lnTo>
                <a:lnTo>
                  <a:pt x="5544312" y="251968"/>
                </a:lnTo>
                <a:lnTo>
                  <a:pt x="554431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52966" y="2760726"/>
            <a:ext cx="2230120" cy="1338580"/>
          </a:xfrm>
          <a:prstGeom prst="rect">
            <a:avLst/>
          </a:prstGeom>
          <a:solidFill>
            <a:srgbClr val="535353"/>
          </a:solidFill>
          <a:ln w="10794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1040"/>
              </a:spcBef>
            </a:pP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Filter 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dirty="0" sz="1400" spc="-100">
                <a:solidFill>
                  <a:srgbClr val="FFFFFF"/>
                </a:solidFill>
                <a:latin typeface="Arial"/>
                <a:cs typeface="Arial"/>
              </a:rPr>
              <a:t>Falcon 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14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6565" y="4612385"/>
            <a:ext cx="2230120" cy="1338580"/>
          </a:xfrm>
          <a:prstGeom prst="rect">
            <a:avLst/>
          </a:prstGeom>
          <a:solidFill>
            <a:srgbClr val="535353"/>
          </a:solidFill>
          <a:ln w="10795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1040"/>
              </a:spcBef>
            </a:pP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912345" y="6426504"/>
            <a:ext cx="175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solidFill>
                  <a:srgbClr val="40B9D2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620" y="1818258"/>
            <a:ext cx="45288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applied web scrapping to</a:t>
            </a:r>
            <a:r>
              <a:rPr dirty="0" sz="2200" spc="6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Falcon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153538"/>
            <a:ext cx="4484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9 launch records with</a:t>
            </a:r>
            <a:r>
              <a:rPr dirty="0" sz="2200" spc="4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BeautifulSoup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620" y="2667126"/>
            <a:ext cx="4592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parsed the table and converted</a:t>
            </a:r>
            <a:r>
              <a:rPr dirty="0" sz="2200" spc="11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20" y="2822795"/>
            <a:ext cx="3117850" cy="105410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into a pandas</a:t>
            </a:r>
            <a:r>
              <a:rPr dirty="0" sz="2200" spc="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dataframe.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The link to the</a:t>
            </a:r>
            <a:r>
              <a:rPr dirty="0" sz="2200" spc="-1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notebook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620" y="4019169"/>
            <a:ext cx="46253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https://github.com/singulritarian7/Capst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620" y="4354448"/>
            <a:ext cx="44043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6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one-Spacex/blob/master/jupyter-labs-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620" y="4690948"/>
            <a:ext cx="3015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8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webscraping%20(4).ipynb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01369" y="569467"/>
            <a:ext cx="521208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5">
                <a:solidFill>
                  <a:srgbClr val="0A48CA"/>
                </a:solidFill>
                <a:latin typeface="Carlito"/>
                <a:cs typeface="Carlito"/>
              </a:rPr>
              <a:t>Data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Collection </a:t>
            </a:r>
            <a:r>
              <a:rPr dirty="0" sz="3700" spc="-220">
                <a:solidFill>
                  <a:srgbClr val="0A48CA"/>
                </a:solidFill>
              </a:rPr>
              <a:t>– </a:t>
            </a:r>
            <a:r>
              <a:rPr dirty="0" sz="3700" spc="-15">
                <a:solidFill>
                  <a:srgbClr val="0A48CA"/>
                </a:solidFill>
                <a:latin typeface="Carlito"/>
                <a:cs typeface="Carlito"/>
              </a:rPr>
              <a:t>Scraping</a:t>
            </a:r>
            <a:r>
              <a:rPr dirty="0" sz="3700" spc="70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I</a:t>
            </a:r>
            <a:endParaRPr sz="37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05309" y="1787461"/>
            <a:ext cx="5470525" cy="4215765"/>
            <a:chOff x="5905309" y="1787461"/>
            <a:chExt cx="5470525" cy="4215765"/>
          </a:xfrm>
        </p:grpSpPr>
        <p:sp>
          <p:nvSpPr>
            <p:cNvPr id="15" name="object 15"/>
            <p:cNvSpPr/>
            <p:nvPr/>
          </p:nvSpPr>
          <p:spPr>
            <a:xfrm>
              <a:off x="5910071" y="1792223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975597" y="1794509"/>
              <a:ext cx="1138555" cy="741045"/>
            </a:xfrm>
            <a:custGeom>
              <a:avLst/>
              <a:gdLst/>
              <a:ahLst/>
              <a:cxnLst/>
              <a:rect l="l" t="t" r="r" b="b"/>
              <a:pathLst>
                <a:path w="1138554" h="741044">
                  <a:moveTo>
                    <a:pt x="1014983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3"/>
                  </a:lnTo>
                  <a:lnTo>
                    <a:pt x="0" y="617219"/>
                  </a:lnTo>
                  <a:lnTo>
                    <a:pt x="9697" y="665279"/>
                  </a:lnTo>
                  <a:lnTo>
                    <a:pt x="36147" y="704516"/>
                  </a:lnTo>
                  <a:lnTo>
                    <a:pt x="75384" y="730966"/>
                  </a:lnTo>
                  <a:lnTo>
                    <a:pt x="123444" y="740663"/>
                  </a:lnTo>
                  <a:lnTo>
                    <a:pt x="1014983" y="740663"/>
                  </a:lnTo>
                  <a:lnTo>
                    <a:pt x="1063043" y="730966"/>
                  </a:lnTo>
                  <a:lnTo>
                    <a:pt x="1102280" y="704516"/>
                  </a:lnTo>
                  <a:lnTo>
                    <a:pt x="1128730" y="665279"/>
                  </a:lnTo>
                  <a:lnTo>
                    <a:pt x="1138427" y="617219"/>
                  </a:lnTo>
                  <a:lnTo>
                    <a:pt x="1138427" y="123443"/>
                  </a:lnTo>
                  <a:lnTo>
                    <a:pt x="1128730" y="75384"/>
                  </a:lnTo>
                  <a:lnTo>
                    <a:pt x="1102280" y="36147"/>
                  </a:lnTo>
                  <a:lnTo>
                    <a:pt x="1063043" y="969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975597" y="1794509"/>
              <a:ext cx="1138555" cy="741045"/>
            </a:xfrm>
            <a:custGeom>
              <a:avLst/>
              <a:gdLst/>
              <a:ahLst/>
              <a:cxnLst/>
              <a:rect l="l" t="t" r="r" b="b"/>
              <a:pathLst>
                <a:path w="1138554" h="741044">
                  <a:moveTo>
                    <a:pt x="0" y="123443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1014983" y="0"/>
                  </a:lnTo>
                  <a:lnTo>
                    <a:pt x="1063043" y="9697"/>
                  </a:lnTo>
                  <a:lnTo>
                    <a:pt x="1102280" y="36147"/>
                  </a:lnTo>
                  <a:lnTo>
                    <a:pt x="1128730" y="75384"/>
                  </a:lnTo>
                  <a:lnTo>
                    <a:pt x="1138427" y="123443"/>
                  </a:lnTo>
                  <a:lnTo>
                    <a:pt x="1138427" y="617219"/>
                  </a:lnTo>
                  <a:lnTo>
                    <a:pt x="1128730" y="665279"/>
                  </a:lnTo>
                  <a:lnTo>
                    <a:pt x="1102280" y="704516"/>
                  </a:lnTo>
                  <a:lnTo>
                    <a:pt x="1063043" y="730966"/>
                  </a:lnTo>
                  <a:lnTo>
                    <a:pt x="1014983" y="740663"/>
                  </a:lnTo>
                  <a:lnTo>
                    <a:pt x="123444" y="740663"/>
                  </a:lnTo>
                  <a:lnTo>
                    <a:pt x="75384" y="730966"/>
                  </a:lnTo>
                  <a:lnTo>
                    <a:pt x="36147" y="704516"/>
                  </a:lnTo>
                  <a:lnTo>
                    <a:pt x="9697" y="665279"/>
                  </a:lnTo>
                  <a:lnTo>
                    <a:pt x="0" y="617219"/>
                  </a:lnTo>
                  <a:lnTo>
                    <a:pt x="0" y="123443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046844" y="1921255"/>
            <a:ext cx="998855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065" marR="5080">
              <a:lnSpc>
                <a:spcPct val="91500"/>
              </a:lnSpc>
              <a:spcBef>
                <a:spcPts val="195"/>
              </a:spcBef>
            </a:pP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Request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Falcon  </a:t>
            </a: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dirty="0" sz="1000" spc="-75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from  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url of</a:t>
            </a:r>
            <a:r>
              <a:rPr dirty="0" sz="10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wikipedia.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115232" y="2257488"/>
            <a:ext cx="1513205" cy="1153795"/>
            <a:chOff x="10115232" y="2257488"/>
            <a:chExt cx="1513205" cy="1153795"/>
          </a:xfrm>
        </p:grpSpPr>
        <p:sp>
          <p:nvSpPr>
            <p:cNvPr id="20" name="object 20"/>
            <p:cNvSpPr/>
            <p:nvPr/>
          </p:nvSpPr>
          <p:spPr>
            <a:xfrm>
              <a:off x="10119994" y="2262251"/>
              <a:ext cx="640715" cy="397510"/>
            </a:xfrm>
            <a:custGeom>
              <a:avLst/>
              <a:gdLst/>
              <a:ahLst/>
              <a:cxnLst/>
              <a:rect l="l" t="t" r="r" b="b"/>
              <a:pathLst>
                <a:path w="640715" h="397510">
                  <a:moveTo>
                    <a:pt x="0" y="0"/>
                  </a:moveTo>
                  <a:lnTo>
                    <a:pt x="47693" y="17523"/>
                  </a:lnTo>
                  <a:lnTo>
                    <a:pt x="94793" y="36401"/>
                  </a:lnTo>
                  <a:lnTo>
                    <a:pt x="141271" y="56617"/>
                  </a:lnTo>
                  <a:lnTo>
                    <a:pt x="187101" y="78155"/>
                  </a:lnTo>
                  <a:lnTo>
                    <a:pt x="232254" y="100997"/>
                  </a:lnTo>
                  <a:lnTo>
                    <a:pt x="276703" y="125128"/>
                  </a:lnTo>
                  <a:lnTo>
                    <a:pt x="320420" y="150530"/>
                  </a:lnTo>
                  <a:lnTo>
                    <a:pt x="363376" y="177187"/>
                  </a:lnTo>
                  <a:lnTo>
                    <a:pt x="405545" y="205081"/>
                  </a:lnTo>
                  <a:lnTo>
                    <a:pt x="446898" y="234197"/>
                  </a:lnTo>
                  <a:lnTo>
                    <a:pt x="487408" y="264517"/>
                  </a:lnTo>
                  <a:lnTo>
                    <a:pt x="527047" y="296025"/>
                  </a:lnTo>
                  <a:lnTo>
                    <a:pt x="565788" y="328705"/>
                  </a:lnTo>
                  <a:lnTo>
                    <a:pt x="603601" y="362538"/>
                  </a:lnTo>
                  <a:lnTo>
                    <a:pt x="640460" y="397510"/>
                  </a:lnTo>
                </a:path>
              </a:pathLst>
            </a:custGeom>
            <a:ln w="952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484357" y="2666238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1015238" y="0"/>
                  </a:moveTo>
                  <a:lnTo>
                    <a:pt x="123190" y="0"/>
                  </a:lnTo>
                  <a:lnTo>
                    <a:pt x="75223" y="9675"/>
                  </a:lnTo>
                  <a:lnTo>
                    <a:pt x="36068" y="36067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75" y="663916"/>
                  </a:lnTo>
                  <a:lnTo>
                    <a:pt x="36068" y="703072"/>
                  </a:lnTo>
                  <a:lnTo>
                    <a:pt x="75223" y="729464"/>
                  </a:lnTo>
                  <a:lnTo>
                    <a:pt x="123190" y="739139"/>
                  </a:lnTo>
                  <a:lnTo>
                    <a:pt x="1015238" y="739139"/>
                  </a:lnTo>
                  <a:lnTo>
                    <a:pt x="1063204" y="729464"/>
                  </a:lnTo>
                  <a:lnTo>
                    <a:pt x="1102359" y="703072"/>
                  </a:lnTo>
                  <a:lnTo>
                    <a:pt x="1128752" y="663916"/>
                  </a:lnTo>
                  <a:lnTo>
                    <a:pt x="1138427" y="615950"/>
                  </a:lnTo>
                  <a:lnTo>
                    <a:pt x="1138427" y="123189"/>
                  </a:lnTo>
                  <a:lnTo>
                    <a:pt x="1128752" y="75223"/>
                  </a:lnTo>
                  <a:lnTo>
                    <a:pt x="1102360" y="36067"/>
                  </a:lnTo>
                  <a:lnTo>
                    <a:pt x="1063204" y="9675"/>
                  </a:lnTo>
                  <a:lnTo>
                    <a:pt x="1015238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484357" y="2666238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0" y="123189"/>
                  </a:moveTo>
                  <a:lnTo>
                    <a:pt x="9675" y="75223"/>
                  </a:lnTo>
                  <a:lnTo>
                    <a:pt x="36068" y="36067"/>
                  </a:lnTo>
                  <a:lnTo>
                    <a:pt x="75223" y="9675"/>
                  </a:lnTo>
                  <a:lnTo>
                    <a:pt x="123190" y="0"/>
                  </a:lnTo>
                  <a:lnTo>
                    <a:pt x="1015238" y="0"/>
                  </a:lnTo>
                  <a:lnTo>
                    <a:pt x="1063204" y="9675"/>
                  </a:lnTo>
                  <a:lnTo>
                    <a:pt x="1102360" y="36067"/>
                  </a:lnTo>
                  <a:lnTo>
                    <a:pt x="1128752" y="75223"/>
                  </a:lnTo>
                  <a:lnTo>
                    <a:pt x="1138427" y="123189"/>
                  </a:lnTo>
                  <a:lnTo>
                    <a:pt x="1138427" y="615950"/>
                  </a:lnTo>
                  <a:lnTo>
                    <a:pt x="1128752" y="663916"/>
                  </a:lnTo>
                  <a:lnTo>
                    <a:pt x="1102359" y="703072"/>
                  </a:lnTo>
                  <a:lnTo>
                    <a:pt x="1063204" y="729464"/>
                  </a:lnTo>
                  <a:lnTo>
                    <a:pt x="1015238" y="739139"/>
                  </a:lnTo>
                  <a:lnTo>
                    <a:pt x="123190" y="739139"/>
                  </a:lnTo>
                  <a:lnTo>
                    <a:pt x="75223" y="729464"/>
                  </a:lnTo>
                  <a:lnTo>
                    <a:pt x="36068" y="703072"/>
                  </a:lnTo>
                  <a:lnTo>
                    <a:pt x="9675" y="663916"/>
                  </a:lnTo>
                  <a:lnTo>
                    <a:pt x="0" y="615950"/>
                  </a:lnTo>
                  <a:lnTo>
                    <a:pt x="0" y="123189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586084" y="2722625"/>
            <a:ext cx="935990" cy="317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dirty="0" sz="1000" spc="-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Beautiful</a:t>
            </a:r>
            <a:endParaRPr sz="1000">
              <a:latin typeface="Arial"/>
              <a:cs typeface="Arial"/>
            </a:endParaRPr>
          </a:p>
          <a:p>
            <a:pPr marL="71755">
              <a:lnSpc>
                <a:spcPts val="1150"/>
              </a:lnSpc>
            </a:pPr>
            <a:r>
              <a:rPr dirty="0" sz="1000" spc="-60">
                <a:solidFill>
                  <a:srgbClr val="FFFFFF"/>
                </a:solidFill>
                <a:latin typeface="Arial"/>
                <a:cs typeface="Arial"/>
              </a:rPr>
              <a:t>soup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objet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91825" y="3001772"/>
            <a:ext cx="52387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0480" marR="5080" indent="-18415">
              <a:lnSpc>
                <a:spcPts val="1100"/>
              </a:lnSpc>
              <a:spcBef>
                <a:spcPts val="215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0">
                <a:solidFill>
                  <a:srgbClr val="FFFFFF"/>
                </a:solidFill>
                <a:latin typeface="Arial"/>
                <a:cs typeface="Arial"/>
              </a:rPr>
              <a:t>HTLM  </a:t>
            </a: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478960" y="3410013"/>
            <a:ext cx="1149350" cy="1743075"/>
            <a:chOff x="10478960" y="3410013"/>
            <a:chExt cx="1149350" cy="1743075"/>
          </a:xfrm>
        </p:grpSpPr>
        <p:sp>
          <p:nvSpPr>
            <p:cNvPr id="26" name="object 26"/>
            <p:cNvSpPr/>
            <p:nvPr/>
          </p:nvSpPr>
          <p:spPr>
            <a:xfrm>
              <a:off x="11214734" y="3414776"/>
              <a:ext cx="71120" cy="982980"/>
            </a:xfrm>
            <a:custGeom>
              <a:avLst/>
              <a:gdLst/>
              <a:ahLst/>
              <a:cxnLst/>
              <a:rect l="l" t="t" r="r" b="b"/>
              <a:pathLst>
                <a:path w="71120" h="982979">
                  <a:moveTo>
                    <a:pt x="0" y="0"/>
                  </a:moveTo>
                  <a:lnTo>
                    <a:pt x="13446" y="48267"/>
                  </a:lnTo>
                  <a:lnTo>
                    <a:pt x="25477" y="96809"/>
                  </a:lnTo>
                  <a:lnTo>
                    <a:pt x="36093" y="145595"/>
                  </a:lnTo>
                  <a:lnTo>
                    <a:pt x="45293" y="194595"/>
                  </a:lnTo>
                  <a:lnTo>
                    <a:pt x="53078" y="243778"/>
                  </a:lnTo>
                  <a:lnTo>
                    <a:pt x="59447" y="293114"/>
                  </a:lnTo>
                  <a:lnTo>
                    <a:pt x="64401" y="342572"/>
                  </a:lnTo>
                  <a:lnTo>
                    <a:pt x="67939" y="392123"/>
                  </a:lnTo>
                  <a:lnTo>
                    <a:pt x="70063" y="441735"/>
                  </a:lnTo>
                  <a:lnTo>
                    <a:pt x="70770" y="491378"/>
                  </a:lnTo>
                  <a:lnTo>
                    <a:pt x="70063" y="541023"/>
                  </a:lnTo>
                  <a:lnTo>
                    <a:pt x="67939" y="590638"/>
                  </a:lnTo>
                  <a:lnTo>
                    <a:pt x="64401" y="640193"/>
                  </a:lnTo>
                  <a:lnTo>
                    <a:pt x="59447" y="689658"/>
                  </a:lnTo>
                  <a:lnTo>
                    <a:pt x="53078" y="739003"/>
                  </a:lnTo>
                  <a:lnTo>
                    <a:pt x="45293" y="788196"/>
                  </a:lnTo>
                  <a:lnTo>
                    <a:pt x="36093" y="837208"/>
                  </a:lnTo>
                  <a:lnTo>
                    <a:pt x="25477" y="886009"/>
                  </a:lnTo>
                  <a:lnTo>
                    <a:pt x="13446" y="934567"/>
                  </a:lnTo>
                  <a:lnTo>
                    <a:pt x="0" y="982853"/>
                  </a:lnTo>
                </a:path>
              </a:pathLst>
            </a:custGeom>
            <a:ln w="952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484357" y="4408170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1015238" y="0"/>
                  </a:moveTo>
                  <a:lnTo>
                    <a:pt x="123190" y="0"/>
                  </a:lnTo>
                  <a:lnTo>
                    <a:pt x="75223" y="9675"/>
                  </a:lnTo>
                  <a:lnTo>
                    <a:pt x="36068" y="36067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49"/>
                  </a:lnTo>
                  <a:lnTo>
                    <a:pt x="9675" y="663916"/>
                  </a:lnTo>
                  <a:lnTo>
                    <a:pt x="36068" y="703071"/>
                  </a:lnTo>
                  <a:lnTo>
                    <a:pt x="75223" y="729464"/>
                  </a:lnTo>
                  <a:lnTo>
                    <a:pt x="123190" y="739139"/>
                  </a:lnTo>
                  <a:lnTo>
                    <a:pt x="1015238" y="739139"/>
                  </a:lnTo>
                  <a:lnTo>
                    <a:pt x="1063204" y="729464"/>
                  </a:lnTo>
                  <a:lnTo>
                    <a:pt x="1102359" y="703071"/>
                  </a:lnTo>
                  <a:lnTo>
                    <a:pt x="1128752" y="663916"/>
                  </a:lnTo>
                  <a:lnTo>
                    <a:pt x="1138427" y="615949"/>
                  </a:lnTo>
                  <a:lnTo>
                    <a:pt x="1138427" y="123189"/>
                  </a:lnTo>
                  <a:lnTo>
                    <a:pt x="1128752" y="75223"/>
                  </a:lnTo>
                  <a:lnTo>
                    <a:pt x="1102360" y="36067"/>
                  </a:lnTo>
                  <a:lnTo>
                    <a:pt x="1063204" y="9675"/>
                  </a:lnTo>
                  <a:lnTo>
                    <a:pt x="1015238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84357" y="4408170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0" y="123189"/>
                  </a:moveTo>
                  <a:lnTo>
                    <a:pt x="9675" y="75223"/>
                  </a:lnTo>
                  <a:lnTo>
                    <a:pt x="36068" y="36067"/>
                  </a:lnTo>
                  <a:lnTo>
                    <a:pt x="75223" y="9675"/>
                  </a:lnTo>
                  <a:lnTo>
                    <a:pt x="123190" y="0"/>
                  </a:lnTo>
                  <a:lnTo>
                    <a:pt x="1015238" y="0"/>
                  </a:lnTo>
                  <a:lnTo>
                    <a:pt x="1063204" y="9675"/>
                  </a:lnTo>
                  <a:lnTo>
                    <a:pt x="1102360" y="36067"/>
                  </a:lnTo>
                  <a:lnTo>
                    <a:pt x="1128752" y="75223"/>
                  </a:lnTo>
                  <a:lnTo>
                    <a:pt x="1138427" y="123189"/>
                  </a:lnTo>
                  <a:lnTo>
                    <a:pt x="1138427" y="615949"/>
                  </a:lnTo>
                  <a:lnTo>
                    <a:pt x="1128752" y="663916"/>
                  </a:lnTo>
                  <a:lnTo>
                    <a:pt x="1102359" y="703071"/>
                  </a:lnTo>
                  <a:lnTo>
                    <a:pt x="1063204" y="729464"/>
                  </a:lnTo>
                  <a:lnTo>
                    <a:pt x="1015238" y="739139"/>
                  </a:lnTo>
                  <a:lnTo>
                    <a:pt x="123190" y="739139"/>
                  </a:lnTo>
                  <a:lnTo>
                    <a:pt x="75223" y="729464"/>
                  </a:lnTo>
                  <a:lnTo>
                    <a:pt x="36068" y="703071"/>
                  </a:lnTo>
                  <a:lnTo>
                    <a:pt x="9675" y="663916"/>
                  </a:lnTo>
                  <a:lnTo>
                    <a:pt x="0" y="615949"/>
                  </a:lnTo>
                  <a:lnTo>
                    <a:pt x="0" y="123189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634853" y="4534915"/>
            <a:ext cx="838200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 indent="-635">
              <a:lnSpc>
                <a:spcPct val="91500"/>
              </a:lnSpc>
              <a:spcBef>
                <a:spcPts val="195"/>
              </a:spcBef>
            </a:pP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Extract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column  </a:t>
            </a:r>
            <a:r>
              <a:rPr dirty="0" sz="1000" spc="-75">
                <a:solidFill>
                  <a:srgbClr val="FFFFFF"/>
                </a:solidFill>
                <a:latin typeface="Arial"/>
                <a:cs typeface="Arial"/>
              </a:rPr>
              <a:t>names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dirty="0" sz="1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70200" y="5147881"/>
            <a:ext cx="1795145" cy="876935"/>
            <a:chOff x="8970200" y="5147881"/>
            <a:chExt cx="1795145" cy="876935"/>
          </a:xfrm>
        </p:grpSpPr>
        <p:sp>
          <p:nvSpPr>
            <p:cNvPr id="31" name="object 31"/>
            <p:cNvSpPr/>
            <p:nvPr/>
          </p:nvSpPr>
          <p:spPr>
            <a:xfrm>
              <a:off x="10119995" y="5152644"/>
              <a:ext cx="640715" cy="397510"/>
            </a:xfrm>
            <a:custGeom>
              <a:avLst/>
              <a:gdLst/>
              <a:ahLst/>
              <a:cxnLst/>
              <a:rect l="l" t="t" r="r" b="b"/>
              <a:pathLst>
                <a:path w="640715" h="397510">
                  <a:moveTo>
                    <a:pt x="640460" y="0"/>
                  </a:moveTo>
                  <a:lnTo>
                    <a:pt x="603601" y="34971"/>
                  </a:lnTo>
                  <a:lnTo>
                    <a:pt x="565788" y="68804"/>
                  </a:lnTo>
                  <a:lnTo>
                    <a:pt x="527047" y="101484"/>
                  </a:lnTo>
                  <a:lnTo>
                    <a:pt x="487408" y="132992"/>
                  </a:lnTo>
                  <a:lnTo>
                    <a:pt x="446898" y="163312"/>
                  </a:lnTo>
                  <a:lnTo>
                    <a:pt x="405545" y="192428"/>
                  </a:lnTo>
                  <a:lnTo>
                    <a:pt x="363376" y="220322"/>
                  </a:lnTo>
                  <a:lnTo>
                    <a:pt x="320420" y="246979"/>
                  </a:lnTo>
                  <a:lnTo>
                    <a:pt x="276703" y="272381"/>
                  </a:lnTo>
                  <a:lnTo>
                    <a:pt x="232254" y="296512"/>
                  </a:lnTo>
                  <a:lnTo>
                    <a:pt x="187101" y="319354"/>
                  </a:lnTo>
                  <a:lnTo>
                    <a:pt x="141271" y="340892"/>
                  </a:lnTo>
                  <a:lnTo>
                    <a:pt x="94793" y="361108"/>
                  </a:lnTo>
                  <a:lnTo>
                    <a:pt x="47693" y="379986"/>
                  </a:lnTo>
                  <a:lnTo>
                    <a:pt x="0" y="397509"/>
                  </a:lnTo>
                </a:path>
              </a:pathLst>
            </a:custGeom>
            <a:ln w="952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975598" y="5278374"/>
              <a:ext cx="1138555" cy="741045"/>
            </a:xfrm>
            <a:custGeom>
              <a:avLst/>
              <a:gdLst/>
              <a:ahLst/>
              <a:cxnLst/>
              <a:rect l="l" t="t" r="r" b="b"/>
              <a:pathLst>
                <a:path w="1138554" h="741045">
                  <a:moveTo>
                    <a:pt x="1014983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3"/>
                  </a:lnTo>
                  <a:lnTo>
                    <a:pt x="0" y="617219"/>
                  </a:lnTo>
                  <a:lnTo>
                    <a:pt x="9697" y="665268"/>
                  </a:lnTo>
                  <a:lnTo>
                    <a:pt x="36147" y="704507"/>
                  </a:lnTo>
                  <a:lnTo>
                    <a:pt x="75384" y="730962"/>
                  </a:lnTo>
                  <a:lnTo>
                    <a:pt x="123444" y="740663"/>
                  </a:lnTo>
                  <a:lnTo>
                    <a:pt x="1014983" y="740663"/>
                  </a:lnTo>
                  <a:lnTo>
                    <a:pt x="1063043" y="730962"/>
                  </a:lnTo>
                  <a:lnTo>
                    <a:pt x="1102280" y="704507"/>
                  </a:lnTo>
                  <a:lnTo>
                    <a:pt x="1128730" y="665268"/>
                  </a:lnTo>
                  <a:lnTo>
                    <a:pt x="1138427" y="617219"/>
                  </a:lnTo>
                  <a:lnTo>
                    <a:pt x="1138427" y="123443"/>
                  </a:lnTo>
                  <a:lnTo>
                    <a:pt x="1128730" y="75384"/>
                  </a:lnTo>
                  <a:lnTo>
                    <a:pt x="1102280" y="36147"/>
                  </a:lnTo>
                  <a:lnTo>
                    <a:pt x="1063043" y="969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975598" y="5278374"/>
              <a:ext cx="1138555" cy="741045"/>
            </a:xfrm>
            <a:custGeom>
              <a:avLst/>
              <a:gdLst/>
              <a:ahLst/>
              <a:cxnLst/>
              <a:rect l="l" t="t" r="r" b="b"/>
              <a:pathLst>
                <a:path w="1138554" h="741045">
                  <a:moveTo>
                    <a:pt x="0" y="123443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1014983" y="0"/>
                  </a:lnTo>
                  <a:lnTo>
                    <a:pt x="1063043" y="9697"/>
                  </a:lnTo>
                  <a:lnTo>
                    <a:pt x="1102280" y="36147"/>
                  </a:lnTo>
                  <a:lnTo>
                    <a:pt x="1128730" y="75384"/>
                  </a:lnTo>
                  <a:lnTo>
                    <a:pt x="1138427" y="123443"/>
                  </a:lnTo>
                  <a:lnTo>
                    <a:pt x="1138427" y="617219"/>
                  </a:lnTo>
                  <a:lnTo>
                    <a:pt x="1128730" y="665268"/>
                  </a:lnTo>
                  <a:lnTo>
                    <a:pt x="1102280" y="704507"/>
                  </a:lnTo>
                  <a:lnTo>
                    <a:pt x="1063043" y="730962"/>
                  </a:lnTo>
                  <a:lnTo>
                    <a:pt x="1014983" y="740663"/>
                  </a:lnTo>
                  <a:lnTo>
                    <a:pt x="123444" y="740663"/>
                  </a:lnTo>
                  <a:lnTo>
                    <a:pt x="75384" y="730962"/>
                  </a:lnTo>
                  <a:lnTo>
                    <a:pt x="36147" y="704507"/>
                  </a:lnTo>
                  <a:lnTo>
                    <a:pt x="9697" y="665268"/>
                  </a:lnTo>
                  <a:lnTo>
                    <a:pt x="0" y="617219"/>
                  </a:lnTo>
                  <a:lnTo>
                    <a:pt x="0" y="123443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109329" y="5475833"/>
            <a:ext cx="87249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66370" marR="5080" indent="-154305">
              <a:lnSpc>
                <a:spcPts val="1100"/>
              </a:lnSpc>
              <a:spcBef>
                <a:spcPts val="215"/>
              </a:spcBef>
            </a:pP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empty  dictionary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61440" y="4402772"/>
            <a:ext cx="1510665" cy="1152525"/>
            <a:chOff x="7461440" y="4402772"/>
            <a:chExt cx="1510665" cy="1152525"/>
          </a:xfrm>
        </p:grpSpPr>
        <p:sp>
          <p:nvSpPr>
            <p:cNvPr id="36" name="object 36"/>
            <p:cNvSpPr/>
            <p:nvPr/>
          </p:nvSpPr>
          <p:spPr>
            <a:xfrm>
              <a:off x="8326374" y="5152643"/>
              <a:ext cx="640715" cy="397510"/>
            </a:xfrm>
            <a:custGeom>
              <a:avLst/>
              <a:gdLst/>
              <a:ahLst/>
              <a:cxnLst/>
              <a:rect l="l" t="t" r="r" b="b"/>
              <a:pathLst>
                <a:path w="640715" h="397510">
                  <a:moveTo>
                    <a:pt x="640587" y="397509"/>
                  </a:moveTo>
                  <a:lnTo>
                    <a:pt x="592872" y="379986"/>
                  </a:lnTo>
                  <a:lnTo>
                    <a:pt x="545756" y="361108"/>
                  </a:lnTo>
                  <a:lnTo>
                    <a:pt x="499266" y="340892"/>
                  </a:lnTo>
                  <a:lnTo>
                    <a:pt x="453429" y="319354"/>
                  </a:lnTo>
                  <a:lnTo>
                    <a:pt x="408272" y="296512"/>
                  </a:lnTo>
                  <a:lnTo>
                    <a:pt x="363821" y="272381"/>
                  </a:lnTo>
                  <a:lnTo>
                    <a:pt x="320104" y="246979"/>
                  </a:lnTo>
                  <a:lnTo>
                    <a:pt x="277147" y="220322"/>
                  </a:lnTo>
                  <a:lnTo>
                    <a:pt x="234978" y="192428"/>
                  </a:lnTo>
                  <a:lnTo>
                    <a:pt x="193623" y="163312"/>
                  </a:lnTo>
                  <a:lnTo>
                    <a:pt x="153109" y="132992"/>
                  </a:lnTo>
                  <a:lnTo>
                    <a:pt x="113462" y="101484"/>
                  </a:lnTo>
                  <a:lnTo>
                    <a:pt x="74711" y="68804"/>
                  </a:lnTo>
                  <a:lnTo>
                    <a:pt x="36881" y="34971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466838" y="4408169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1015237" y="0"/>
                  </a:moveTo>
                  <a:lnTo>
                    <a:pt x="123189" y="0"/>
                  </a:lnTo>
                  <a:lnTo>
                    <a:pt x="75223" y="9675"/>
                  </a:lnTo>
                  <a:lnTo>
                    <a:pt x="36068" y="36067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49"/>
                  </a:lnTo>
                  <a:lnTo>
                    <a:pt x="9675" y="663916"/>
                  </a:lnTo>
                  <a:lnTo>
                    <a:pt x="36067" y="703071"/>
                  </a:lnTo>
                  <a:lnTo>
                    <a:pt x="75223" y="729464"/>
                  </a:lnTo>
                  <a:lnTo>
                    <a:pt x="123189" y="739139"/>
                  </a:lnTo>
                  <a:lnTo>
                    <a:pt x="1015237" y="739139"/>
                  </a:lnTo>
                  <a:lnTo>
                    <a:pt x="1063204" y="729464"/>
                  </a:lnTo>
                  <a:lnTo>
                    <a:pt x="1102359" y="703071"/>
                  </a:lnTo>
                  <a:lnTo>
                    <a:pt x="1128752" y="663916"/>
                  </a:lnTo>
                  <a:lnTo>
                    <a:pt x="1138427" y="615949"/>
                  </a:lnTo>
                  <a:lnTo>
                    <a:pt x="1138427" y="123189"/>
                  </a:lnTo>
                  <a:lnTo>
                    <a:pt x="1128752" y="75223"/>
                  </a:lnTo>
                  <a:lnTo>
                    <a:pt x="1102359" y="36067"/>
                  </a:lnTo>
                  <a:lnTo>
                    <a:pt x="1063204" y="9675"/>
                  </a:lnTo>
                  <a:lnTo>
                    <a:pt x="1015237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466838" y="4408169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0" y="123189"/>
                  </a:moveTo>
                  <a:lnTo>
                    <a:pt x="9675" y="75223"/>
                  </a:lnTo>
                  <a:lnTo>
                    <a:pt x="36068" y="36067"/>
                  </a:lnTo>
                  <a:lnTo>
                    <a:pt x="75223" y="9675"/>
                  </a:lnTo>
                  <a:lnTo>
                    <a:pt x="123189" y="0"/>
                  </a:lnTo>
                  <a:lnTo>
                    <a:pt x="1015237" y="0"/>
                  </a:lnTo>
                  <a:lnTo>
                    <a:pt x="1063204" y="9675"/>
                  </a:lnTo>
                  <a:lnTo>
                    <a:pt x="1102359" y="36067"/>
                  </a:lnTo>
                  <a:lnTo>
                    <a:pt x="1128752" y="75223"/>
                  </a:lnTo>
                  <a:lnTo>
                    <a:pt x="1138427" y="123189"/>
                  </a:lnTo>
                  <a:lnTo>
                    <a:pt x="1138427" y="615949"/>
                  </a:lnTo>
                  <a:lnTo>
                    <a:pt x="1128752" y="663916"/>
                  </a:lnTo>
                  <a:lnTo>
                    <a:pt x="1102359" y="703071"/>
                  </a:lnTo>
                  <a:lnTo>
                    <a:pt x="1063204" y="729464"/>
                  </a:lnTo>
                  <a:lnTo>
                    <a:pt x="1015237" y="739139"/>
                  </a:lnTo>
                  <a:lnTo>
                    <a:pt x="123189" y="739139"/>
                  </a:lnTo>
                  <a:lnTo>
                    <a:pt x="75223" y="729464"/>
                  </a:lnTo>
                  <a:lnTo>
                    <a:pt x="36067" y="703071"/>
                  </a:lnTo>
                  <a:lnTo>
                    <a:pt x="9675" y="663916"/>
                  </a:lnTo>
                  <a:lnTo>
                    <a:pt x="0" y="615949"/>
                  </a:lnTo>
                  <a:lnTo>
                    <a:pt x="0" y="123189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560691" y="4534915"/>
            <a:ext cx="950594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>
              <a:lnSpc>
                <a:spcPct val="91500"/>
              </a:lnSpc>
              <a:spcBef>
                <a:spcPts val="195"/>
              </a:spcBef>
            </a:pP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Transform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000" spc="-35">
                <a:solidFill>
                  <a:srgbClr val="FFFFFF"/>
                </a:solidFill>
                <a:latin typeface="Arial"/>
                <a:cs typeface="Arial"/>
              </a:rPr>
              <a:t>dictionary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000" spc="-9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pandas</a:t>
            </a:r>
            <a:r>
              <a:rPr dirty="0" sz="1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dataframe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61440" y="2660840"/>
            <a:ext cx="1149350" cy="1741805"/>
            <a:chOff x="7461440" y="2660840"/>
            <a:chExt cx="1149350" cy="1741805"/>
          </a:xfrm>
        </p:grpSpPr>
        <p:sp>
          <p:nvSpPr>
            <p:cNvPr id="41" name="object 41"/>
            <p:cNvSpPr/>
            <p:nvPr/>
          </p:nvSpPr>
          <p:spPr>
            <a:xfrm>
              <a:off x="7801324" y="3414776"/>
              <a:ext cx="71120" cy="982980"/>
            </a:xfrm>
            <a:custGeom>
              <a:avLst/>
              <a:gdLst/>
              <a:ahLst/>
              <a:cxnLst/>
              <a:rect l="l" t="t" r="r" b="b"/>
              <a:pathLst>
                <a:path w="71120" h="982979">
                  <a:moveTo>
                    <a:pt x="70770" y="982853"/>
                  </a:moveTo>
                  <a:lnTo>
                    <a:pt x="57324" y="934567"/>
                  </a:lnTo>
                  <a:lnTo>
                    <a:pt x="45293" y="886009"/>
                  </a:lnTo>
                  <a:lnTo>
                    <a:pt x="34677" y="837208"/>
                  </a:lnTo>
                  <a:lnTo>
                    <a:pt x="25477" y="788196"/>
                  </a:lnTo>
                  <a:lnTo>
                    <a:pt x="17692" y="739003"/>
                  </a:lnTo>
                  <a:lnTo>
                    <a:pt x="11323" y="689658"/>
                  </a:lnTo>
                  <a:lnTo>
                    <a:pt x="6369" y="640193"/>
                  </a:lnTo>
                  <a:lnTo>
                    <a:pt x="2830" y="590638"/>
                  </a:lnTo>
                  <a:lnTo>
                    <a:pt x="707" y="541023"/>
                  </a:lnTo>
                  <a:lnTo>
                    <a:pt x="0" y="491378"/>
                  </a:lnTo>
                  <a:lnTo>
                    <a:pt x="707" y="441735"/>
                  </a:lnTo>
                  <a:lnTo>
                    <a:pt x="2830" y="392123"/>
                  </a:lnTo>
                  <a:lnTo>
                    <a:pt x="6369" y="342572"/>
                  </a:lnTo>
                  <a:lnTo>
                    <a:pt x="11323" y="293114"/>
                  </a:lnTo>
                  <a:lnTo>
                    <a:pt x="17692" y="243778"/>
                  </a:lnTo>
                  <a:lnTo>
                    <a:pt x="25477" y="194595"/>
                  </a:lnTo>
                  <a:lnTo>
                    <a:pt x="34677" y="145595"/>
                  </a:lnTo>
                  <a:lnTo>
                    <a:pt x="45293" y="96809"/>
                  </a:lnTo>
                  <a:lnTo>
                    <a:pt x="57324" y="48267"/>
                  </a:lnTo>
                  <a:lnTo>
                    <a:pt x="70770" y="0"/>
                  </a:lnTo>
                </a:path>
              </a:pathLst>
            </a:custGeom>
            <a:ln w="952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66838" y="2666237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1015237" y="0"/>
                  </a:moveTo>
                  <a:lnTo>
                    <a:pt x="123189" y="0"/>
                  </a:lnTo>
                  <a:lnTo>
                    <a:pt x="75223" y="9675"/>
                  </a:lnTo>
                  <a:lnTo>
                    <a:pt x="36068" y="36067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75" y="663916"/>
                  </a:lnTo>
                  <a:lnTo>
                    <a:pt x="36067" y="703072"/>
                  </a:lnTo>
                  <a:lnTo>
                    <a:pt x="75223" y="729464"/>
                  </a:lnTo>
                  <a:lnTo>
                    <a:pt x="123189" y="739139"/>
                  </a:lnTo>
                  <a:lnTo>
                    <a:pt x="1015237" y="739139"/>
                  </a:lnTo>
                  <a:lnTo>
                    <a:pt x="1063204" y="729464"/>
                  </a:lnTo>
                  <a:lnTo>
                    <a:pt x="1102359" y="703072"/>
                  </a:lnTo>
                  <a:lnTo>
                    <a:pt x="1128752" y="663916"/>
                  </a:lnTo>
                  <a:lnTo>
                    <a:pt x="1138427" y="615950"/>
                  </a:lnTo>
                  <a:lnTo>
                    <a:pt x="1138427" y="123189"/>
                  </a:lnTo>
                  <a:lnTo>
                    <a:pt x="1128752" y="75223"/>
                  </a:lnTo>
                  <a:lnTo>
                    <a:pt x="1102359" y="36067"/>
                  </a:lnTo>
                  <a:lnTo>
                    <a:pt x="1063204" y="9675"/>
                  </a:lnTo>
                  <a:lnTo>
                    <a:pt x="1015237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6838" y="2666237"/>
              <a:ext cx="1138555" cy="739140"/>
            </a:xfrm>
            <a:custGeom>
              <a:avLst/>
              <a:gdLst/>
              <a:ahLst/>
              <a:cxnLst/>
              <a:rect l="l" t="t" r="r" b="b"/>
              <a:pathLst>
                <a:path w="1138554" h="739139">
                  <a:moveTo>
                    <a:pt x="0" y="123189"/>
                  </a:moveTo>
                  <a:lnTo>
                    <a:pt x="9675" y="75223"/>
                  </a:lnTo>
                  <a:lnTo>
                    <a:pt x="36068" y="36067"/>
                  </a:lnTo>
                  <a:lnTo>
                    <a:pt x="75223" y="9675"/>
                  </a:lnTo>
                  <a:lnTo>
                    <a:pt x="123189" y="0"/>
                  </a:lnTo>
                  <a:lnTo>
                    <a:pt x="1015237" y="0"/>
                  </a:lnTo>
                  <a:lnTo>
                    <a:pt x="1063204" y="9675"/>
                  </a:lnTo>
                  <a:lnTo>
                    <a:pt x="1102359" y="36067"/>
                  </a:lnTo>
                  <a:lnTo>
                    <a:pt x="1128752" y="75223"/>
                  </a:lnTo>
                  <a:lnTo>
                    <a:pt x="1138427" y="123189"/>
                  </a:lnTo>
                  <a:lnTo>
                    <a:pt x="1138427" y="615950"/>
                  </a:lnTo>
                  <a:lnTo>
                    <a:pt x="1128752" y="663916"/>
                  </a:lnTo>
                  <a:lnTo>
                    <a:pt x="1102359" y="703072"/>
                  </a:lnTo>
                  <a:lnTo>
                    <a:pt x="1063204" y="729464"/>
                  </a:lnTo>
                  <a:lnTo>
                    <a:pt x="1015237" y="739139"/>
                  </a:lnTo>
                  <a:lnTo>
                    <a:pt x="123189" y="739139"/>
                  </a:lnTo>
                  <a:lnTo>
                    <a:pt x="75223" y="729464"/>
                  </a:lnTo>
                  <a:lnTo>
                    <a:pt x="36067" y="703072"/>
                  </a:lnTo>
                  <a:lnTo>
                    <a:pt x="9675" y="663916"/>
                  </a:lnTo>
                  <a:lnTo>
                    <a:pt x="0" y="615950"/>
                  </a:lnTo>
                  <a:lnTo>
                    <a:pt x="0" y="123189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562215" y="2862198"/>
            <a:ext cx="94932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94970" marR="5080" indent="-382905">
              <a:lnSpc>
                <a:spcPts val="1100"/>
              </a:lnSpc>
              <a:spcBef>
                <a:spcPts val="215"/>
              </a:spcBef>
            </a:pP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Export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0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1000" spc="-90">
                <a:solidFill>
                  <a:srgbClr val="FFFFFF"/>
                </a:solidFill>
                <a:latin typeface="Arial"/>
                <a:cs typeface="Arial"/>
              </a:rPr>
              <a:t>csv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26373" y="2262251"/>
            <a:ext cx="640715" cy="397510"/>
          </a:xfrm>
          <a:custGeom>
            <a:avLst/>
            <a:gdLst/>
            <a:ahLst/>
            <a:cxnLst/>
            <a:rect l="l" t="t" r="r" b="b"/>
            <a:pathLst>
              <a:path w="640715" h="397510">
                <a:moveTo>
                  <a:pt x="0" y="397510"/>
                </a:moveTo>
                <a:lnTo>
                  <a:pt x="36881" y="362538"/>
                </a:lnTo>
                <a:lnTo>
                  <a:pt x="74711" y="328705"/>
                </a:lnTo>
                <a:lnTo>
                  <a:pt x="113462" y="296025"/>
                </a:lnTo>
                <a:lnTo>
                  <a:pt x="153109" y="264517"/>
                </a:lnTo>
                <a:lnTo>
                  <a:pt x="193623" y="234197"/>
                </a:lnTo>
                <a:lnTo>
                  <a:pt x="234978" y="205081"/>
                </a:lnTo>
                <a:lnTo>
                  <a:pt x="277147" y="177187"/>
                </a:lnTo>
                <a:lnTo>
                  <a:pt x="320104" y="150530"/>
                </a:lnTo>
                <a:lnTo>
                  <a:pt x="363821" y="125128"/>
                </a:lnTo>
                <a:lnTo>
                  <a:pt x="408272" y="100997"/>
                </a:lnTo>
                <a:lnTo>
                  <a:pt x="453429" y="78155"/>
                </a:lnTo>
                <a:lnTo>
                  <a:pt x="499266" y="56617"/>
                </a:lnTo>
                <a:lnTo>
                  <a:pt x="545756" y="36401"/>
                </a:lnTo>
                <a:lnTo>
                  <a:pt x="592872" y="17523"/>
                </a:lnTo>
                <a:lnTo>
                  <a:pt x="640587" y="0"/>
                </a:lnTo>
              </a:path>
            </a:pathLst>
          </a:custGeom>
          <a:ln w="9525">
            <a:solidFill>
              <a:srgbClr val="40B9D2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594" y="407923"/>
            <a:ext cx="20542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65">
                <a:solidFill>
                  <a:srgbClr val="FFFFFF"/>
                </a:solidFill>
              </a:rPr>
              <a:t>Data</a:t>
            </a:r>
            <a:r>
              <a:rPr dirty="0" sz="4000" spc="-484">
                <a:solidFill>
                  <a:srgbClr val="FFFFFF"/>
                </a:solidFill>
              </a:rPr>
              <a:t> </a:t>
            </a:r>
            <a:r>
              <a:rPr dirty="0" sz="4000" spc="-155">
                <a:solidFill>
                  <a:srgbClr val="FFFFFF"/>
                </a:solidFill>
              </a:rPr>
              <a:t>colle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978408" y="2112264"/>
            <a:ext cx="965200" cy="966469"/>
            <a:chOff x="978408" y="2112264"/>
            <a:chExt cx="965200" cy="966469"/>
          </a:xfrm>
        </p:grpSpPr>
        <p:sp>
          <p:nvSpPr>
            <p:cNvPr id="6" name="object 6"/>
            <p:cNvSpPr/>
            <p:nvPr/>
          </p:nvSpPr>
          <p:spPr>
            <a:xfrm>
              <a:off x="978408" y="2112264"/>
              <a:ext cx="965200" cy="966469"/>
            </a:xfrm>
            <a:custGeom>
              <a:avLst/>
              <a:gdLst/>
              <a:ahLst/>
              <a:cxnLst/>
              <a:rect l="l" t="t" r="r" b="b"/>
              <a:pathLst>
                <a:path w="965200" h="966469">
                  <a:moveTo>
                    <a:pt x="482345" y="0"/>
                  </a:moveTo>
                  <a:lnTo>
                    <a:pt x="435892" y="2211"/>
                  </a:lnTo>
                  <a:lnTo>
                    <a:pt x="390688" y="8710"/>
                  </a:lnTo>
                  <a:lnTo>
                    <a:pt x="346935" y="19295"/>
                  </a:lnTo>
                  <a:lnTo>
                    <a:pt x="304836" y="33763"/>
                  </a:lnTo>
                  <a:lnTo>
                    <a:pt x="264593" y="51911"/>
                  </a:lnTo>
                  <a:lnTo>
                    <a:pt x="226408" y="73538"/>
                  </a:lnTo>
                  <a:lnTo>
                    <a:pt x="190482" y="98440"/>
                  </a:lnTo>
                  <a:lnTo>
                    <a:pt x="157019" y="126416"/>
                  </a:lnTo>
                  <a:lnTo>
                    <a:pt x="126221" y="157263"/>
                  </a:lnTo>
                  <a:lnTo>
                    <a:pt x="98288" y="190779"/>
                  </a:lnTo>
                  <a:lnTo>
                    <a:pt x="73424" y="226760"/>
                  </a:lnTo>
                  <a:lnTo>
                    <a:pt x="51831" y="265006"/>
                  </a:lnTo>
                  <a:lnTo>
                    <a:pt x="33711" y="305313"/>
                  </a:lnTo>
                  <a:lnTo>
                    <a:pt x="19265" y="347479"/>
                  </a:lnTo>
                  <a:lnTo>
                    <a:pt x="8697" y="391302"/>
                  </a:lnTo>
                  <a:lnTo>
                    <a:pt x="2208" y="436579"/>
                  </a:lnTo>
                  <a:lnTo>
                    <a:pt x="0" y="483108"/>
                  </a:lnTo>
                  <a:lnTo>
                    <a:pt x="2208" y="529636"/>
                  </a:lnTo>
                  <a:lnTo>
                    <a:pt x="8697" y="574913"/>
                  </a:lnTo>
                  <a:lnTo>
                    <a:pt x="19265" y="618736"/>
                  </a:lnTo>
                  <a:lnTo>
                    <a:pt x="33711" y="660902"/>
                  </a:lnTo>
                  <a:lnTo>
                    <a:pt x="51831" y="701209"/>
                  </a:lnTo>
                  <a:lnTo>
                    <a:pt x="73424" y="739455"/>
                  </a:lnTo>
                  <a:lnTo>
                    <a:pt x="98288" y="775436"/>
                  </a:lnTo>
                  <a:lnTo>
                    <a:pt x="126221" y="808952"/>
                  </a:lnTo>
                  <a:lnTo>
                    <a:pt x="157019" y="839799"/>
                  </a:lnTo>
                  <a:lnTo>
                    <a:pt x="190482" y="867775"/>
                  </a:lnTo>
                  <a:lnTo>
                    <a:pt x="226408" y="892677"/>
                  </a:lnTo>
                  <a:lnTo>
                    <a:pt x="264593" y="914304"/>
                  </a:lnTo>
                  <a:lnTo>
                    <a:pt x="304836" y="932452"/>
                  </a:lnTo>
                  <a:lnTo>
                    <a:pt x="346935" y="946920"/>
                  </a:lnTo>
                  <a:lnTo>
                    <a:pt x="390688" y="957505"/>
                  </a:lnTo>
                  <a:lnTo>
                    <a:pt x="435892" y="964004"/>
                  </a:lnTo>
                  <a:lnTo>
                    <a:pt x="482345" y="966215"/>
                  </a:lnTo>
                  <a:lnTo>
                    <a:pt x="528807" y="964004"/>
                  </a:lnTo>
                  <a:lnTo>
                    <a:pt x="574017" y="957505"/>
                  </a:lnTo>
                  <a:lnTo>
                    <a:pt x="617774" y="946920"/>
                  </a:lnTo>
                  <a:lnTo>
                    <a:pt x="659876" y="932452"/>
                  </a:lnTo>
                  <a:lnTo>
                    <a:pt x="700120" y="914304"/>
                  </a:lnTo>
                  <a:lnTo>
                    <a:pt x="738306" y="892677"/>
                  </a:lnTo>
                  <a:lnTo>
                    <a:pt x="774230" y="867775"/>
                  </a:lnTo>
                  <a:lnTo>
                    <a:pt x="807692" y="839799"/>
                  </a:lnTo>
                  <a:lnTo>
                    <a:pt x="838488" y="808952"/>
                  </a:lnTo>
                  <a:lnTo>
                    <a:pt x="866418" y="775436"/>
                  </a:lnTo>
                  <a:lnTo>
                    <a:pt x="891279" y="739455"/>
                  </a:lnTo>
                  <a:lnTo>
                    <a:pt x="912869" y="701209"/>
                  </a:lnTo>
                  <a:lnTo>
                    <a:pt x="930987" y="660902"/>
                  </a:lnTo>
                  <a:lnTo>
                    <a:pt x="945430" y="618736"/>
                  </a:lnTo>
                  <a:lnTo>
                    <a:pt x="955996" y="574913"/>
                  </a:lnTo>
                  <a:lnTo>
                    <a:pt x="962484" y="529636"/>
                  </a:lnTo>
                  <a:lnTo>
                    <a:pt x="964691" y="483108"/>
                  </a:lnTo>
                  <a:lnTo>
                    <a:pt x="962484" y="436579"/>
                  </a:lnTo>
                  <a:lnTo>
                    <a:pt x="955996" y="391302"/>
                  </a:lnTo>
                  <a:lnTo>
                    <a:pt x="945430" y="347479"/>
                  </a:lnTo>
                  <a:lnTo>
                    <a:pt x="930987" y="305313"/>
                  </a:lnTo>
                  <a:lnTo>
                    <a:pt x="912869" y="265006"/>
                  </a:lnTo>
                  <a:lnTo>
                    <a:pt x="891279" y="226760"/>
                  </a:lnTo>
                  <a:lnTo>
                    <a:pt x="866418" y="190779"/>
                  </a:lnTo>
                  <a:lnTo>
                    <a:pt x="838488" y="157263"/>
                  </a:lnTo>
                  <a:lnTo>
                    <a:pt x="807692" y="126416"/>
                  </a:lnTo>
                  <a:lnTo>
                    <a:pt x="774230" y="98440"/>
                  </a:lnTo>
                  <a:lnTo>
                    <a:pt x="738306" y="73538"/>
                  </a:lnTo>
                  <a:lnTo>
                    <a:pt x="700120" y="51911"/>
                  </a:lnTo>
                  <a:lnTo>
                    <a:pt x="659876" y="33763"/>
                  </a:lnTo>
                  <a:lnTo>
                    <a:pt x="617774" y="19295"/>
                  </a:lnTo>
                  <a:lnTo>
                    <a:pt x="574017" y="8710"/>
                  </a:lnTo>
                  <a:lnTo>
                    <a:pt x="528807" y="2211"/>
                  </a:lnTo>
                  <a:lnTo>
                    <a:pt x="48234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85041" y="2344925"/>
              <a:ext cx="153833" cy="120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90739" y="2419238"/>
              <a:ext cx="142875" cy="297815"/>
            </a:xfrm>
            <a:custGeom>
              <a:avLst/>
              <a:gdLst/>
              <a:ahLst/>
              <a:cxnLst/>
              <a:rect l="l" t="t" r="r" b="b"/>
              <a:pathLst>
                <a:path w="142875" h="297814">
                  <a:moveTo>
                    <a:pt x="91160" y="0"/>
                  </a:moveTo>
                  <a:lnTo>
                    <a:pt x="62975" y="8172"/>
                  </a:lnTo>
                  <a:lnTo>
                    <a:pt x="33188" y="28939"/>
                  </a:lnTo>
                  <a:lnTo>
                    <a:pt x="9596" y="56672"/>
                  </a:lnTo>
                  <a:lnTo>
                    <a:pt x="0" y="85746"/>
                  </a:lnTo>
                  <a:lnTo>
                    <a:pt x="3560" y="117570"/>
                  </a:lnTo>
                  <a:lnTo>
                    <a:pt x="19229" y="158496"/>
                  </a:lnTo>
                  <a:lnTo>
                    <a:pt x="22790" y="182924"/>
                  </a:lnTo>
                  <a:lnTo>
                    <a:pt x="20466" y="217428"/>
                  </a:lnTo>
                  <a:lnTo>
                    <a:pt x="20867" y="254880"/>
                  </a:lnTo>
                  <a:lnTo>
                    <a:pt x="35048" y="284935"/>
                  </a:lnTo>
                  <a:lnTo>
                    <a:pt x="74067" y="297252"/>
                  </a:lnTo>
                  <a:lnTo>
                    <a:pt x="114983" y="280978"/>
                  </a:lnTo>
                  <a:lnTo>
                    <a:pt x="122781" y="243375"/>
                  </a:lnTo>
                  <a:lnTo>
                    <a:pt x="114769" y="201270"/>
                  </a:lnTo>
                  <a:lnTo>
                    <a:pt x="108253" y="171492"/>
                  </a:lnTo>
                  <a:lnTo>
                    <a:pt x="113594" y="130771"/>
                  </a:lnTo>
                  <a:lnTo>
                    <a:pt x="125345" y="99965"/>
                  </a:lnTo>
                  <a:lnTo>
                    <a:pt x="137096" y="72053"/>
                  </a:lnTo>
                  <a:lnTo>
                    <a:pt x="142438" y="40014"/>
                  </a:lnTo>
                  <a:lnTo>
                    <a:pt x="139073" y="20257"/>
                  </a:lnTo>
                  <a:lnTo>
                    <a:pt x="129191" y="8002"/>
                  </a:lnTo>
                  <a:lnTo>
                    <a:pt x="113113" y="1750"/>
                  </a:lnTo>
                  <a:lnTo>
                    <a:pt x="911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84455" y="2476402"/>
              <a:ext cx="153833" cy="120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90152" y="2550716"/>
              <a:ext cx="142875" cy="297815"/>
            </a:xfrm>
            <a:custGeom>
              <a:avLst/>
              <a:gdLst/>
              <a:ahLst/>
              <a:cxnLst/>
              <a:rect l="l" t="t" r="r" b="b"/>
              <a:pathLst>
                <a:path w="142875" h="297814">
                  <a:moveTo>
                    <a:pt x="51277" y="0"/>
                  </a:moveTo>
                  <a:lnTo>
                    <a:pt x="29324" y="1750"/>
                  </a:lnTo>
                  <a:lnTo>
                    <a:pt x="13246" y="8002"/>
                  </a:lnTo>
                  <a:lnTo>
                    <a:pt x="3365" y="20257"/>
                  </a:lnTo>
                  <a:lnTo>
                    <a:pt x="0" y="40014"/>
                  </a:lnTo>
                  <a:lnTo>
                    <a:pt x="5341" y="72053"/>
                  </a:lnTo>
                  <a:lnTo>
                    <a:pt x="17092" y="99965"/>
                  </a:lnTo>
                  <a:lnTo>
                    <a:pt x="28843" y="130771"/>
                  </a:lnTo>
                  <a:lnTo>
                    <a:pt x="34185" y="171492"/>
                  </a:lnTo>
                  <a:lnTo>
                    <a:pt x="27668" y="201270"/>
                  </a:lnTo>
                  <a:lnTo>
                    <a:pt x="19656" y="243375"/>
                  </a:lnTo>
                  <a:lnTo>
                    <a:pt x="27455" y="280978"/>
                  </a:lnTo>
                  <a:lnTo>
                    <a:pt x="68370" y="297252"/>
                  </a:lnTo>
                  <a:lnTo>
                    <a:pt x="107389" y="284935"/>
                  </a:lnTo>
                  <a:lnTo>
                    <a:pt x="121571" y="254880"/>
                  </a:lnTo>
                  <a:lnTo>
                    <a:pt x="121971" y="217428"/>
                  </a:lnTo>
                  <a:lnTo>
                    <a:pt x="119648" y="182924"/>
                  </a:lnTo>
                  <a:lnTo>
                    <a:pt x="123209" y="158496"/>
                  </a:lnTo>
                  <a:lnTo>
                    <a:pt x="138877" y="117570"/>
                  </a:lnTo>
                  <a:lnTo>
                    <a:pt x="142438" y="85746"/>
                  </a:lnTo>
                  <a:lnTo>
                    <a:pt x="132841" y="56672"/>
                  </a:lnTo>
                  <a:lnTo>
                    <a:pt x="109250" y="28939"/>
                  </a:lnTo>
                  <a:lnTo>
                    <a:pt x="79462" y="8172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8502" y="3340353"/>
            <a:ext cx="138493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80"/>
              </a:lnSpc>
              <a:spcBef>
                <a:spcPts val="100"/>
              </a:spcBef>
            </a:pPr>
            <a:r>
              <a:rPr dirty="0" sz="1200" spc="-95">
                <a:latin typeface="Arial"/>
                <a:cs typeface="Arial"/>
              </a:rPr>
              <a:t>THE </a:t>
            </a:r>
            <a:r>
              <a:rPr dirty="0" sz="1200" spc="-125">
                <a:latin typeface="Arial"/>
                <a:cs typeface="Arial"/>
              </a:rPr>
              <a:t>STEPS </a:t>
            </a:r>
            <a:r>
              <a:rPr dirty="0" sz="1200" spc="-120">
                <a:latin typeface="Arial"/>
                <a:cs typeface="Arial"/>
              </a:rPr>
              <a:t>FOR</a:t>
            </a:r>
            <a:r>
              <a:rPr dirty="0" sz="1200" spc="-225">
                <a:latin typeface="Arial"/>
                <a:cs typeface="Arial"/>
              </a:rPr>
              <a:t> </a:t>
            </a:r>
            <a:r>
              <a:rPr dirty="0" sz="1200" spc="-105">
                <a:latin typeface="Arial"/>
                <a:cs typeface="Arial"/>
              </a:rPr>
              <a:t>WEB</a:t>
            </a:r>
            <a:endParaRPr sz="1200">
              <a:latin typeface="Arial"/>
              <a:cs typeface="Arial"/>
            </a:endParaRPr>
          </a:p>
          <a:p>
            <a:pPr algn="ctr" marL="635">
              <a:lnSpc>
                <a:spcPts val="1380"/>
              </a:lnSpc>
            </a:pPr>
            <a:r>
              <a:rPr dirty="0" sz="1200" spc="-105">
                <a:latin typeface="Arial"/>
                <a:cs typeface="Arial"/>
              </a:rPr>
              <a:t>SCRAPING</a:t>
            </a:r>
            <a:r>
              <a:rPr dirty="0" sz="1200" spc="-175">
                <a:latin typeface="Arial"/>
                <a:cs typeface="Arial"/>
              </a:rPr>
              <a:t> </a:t>
            </a:r>
            <a:r>
              <a:rPr dirty="0" sz="1200" spc="-90">
                <a:latin typeface="Arial"/>
                <a:cs typeface="Arial"/>
              </a:rPr>
              <a:t>ARE: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37688" y="2112264"/>
            <a:ext cx="965200" cy="966469"/>
            <a:chOff x="2837688" y="2112264"/>
            <a:chExt cx="965200" cy="966469"/>
          </a:xfrm>
        </p:grpSpPr>
        <p:sp>
          <p:nvSpPr>
            <p:cNvPr id="13" name="object 13"/>
            <p:cNvSpPr/>
            <p:nvPr/>
          </p:nvSpPr>
          <p:spPr>
            <a:xfrm>
              <a:off x="2837688" y="2112264"/>
              <a:ext cx="965200" cy="966469"/>
            </a:xfrm>
            <a:custGeom>
              <a:avLst/>
              <a:gdLst/>
              <a:ahLst/>
              <a:cxnLst/>
              <a:rect l="l" t="t" r="r" b="b"/>
              <a:pathLst>
                <a:path w="965200" h="966469">
                  <a:moveTo>
                    <a:pt x="482346" y="0"/>
                  </a:moveTo>
                  <a:lnTo>
                    <a:pt x="435884" y="2211"/>
                  </a:lnTo>
                  <a:lnTo>
                    <a:pt x="390674" y="8710"/>
                  </a:lnTo>
                  <a:lnTo>
                    <a:pt x="346917" y="19295"/>
                  </a:lnTo>
                  <a:lnTo>
                    <a:pt x="304815" y="33763"/>
                  </a:lnTo>
                  <a:lnTo>
                    <a:pt x="264571" y="51911"/>
                  </a:lnTo>
                  <a:lnTo>
                    <a:pt x="226385" y="73538"/>
                  </a:lnTo>
                  <a:lnTo>
                    <a:pt x="190461" y="98440"/>
                  </a:lnTo>
                  <a:lnTo>
                    <a:pt x="156999" y="126416"/>
                  </a:lnTo>
                  <a:lnTo>
                    <a:pt x="126203" y="157263"/>
                  </a:lnTo>
                  <a:lnTo>
                    <a:pt x="98273" y="190779"/>
                  </a:lnTo>
                  <a:lnTo>
                    <a:pt x="73412" y="226760"/>
                  </a:lnTo>
                  <a:lnTo>
                    <a:pt x="51822" y="265006"/>
                  </a:lnTo>
                  <a:lnTo>
                    <a:pt x="33704" y="305313"/>
                  </a:lnTo>
                  <a:lnTo>
                    <a:pt x="19261" y="347479"/>
                  </a:lnTo>
                  <a:lnTo>
                    <a:pt x="8695" y="391302"/>
                  </a:lnTo>
                  <a:lnTo>
                    <a:pt x="2207" y="436579"/>
                  </a:lnTo>
                  <a:lnTo>
                    <a:pt x="0" y="483108"/>
                  </a:lnTo>
                  <a:lnTo>
                    <a:pt x="2207" y="529636"/>
                  </a:lnTo>
                  <a:lnTo>
                    <a:pt x="8695" y="574913"/>
                  </a:lnTo>
                  <a:lnTo>
                    <a:pt x="19261" y="618736"/>
                  </a:lnTo>
                  <a:lnTo>
                    <a:pt x="33704" y="660902"/>
                  </a:lnTo>
                  <a:lnTo>
                    <a:pt x="51822" y="701209"/>
                  </a:lnTo>
                  <a:lnTo>
                    <a:pt x="73412" y="739455"/>
                  </a:lnTo>
                  <a:lnTo>
                    <a:pt x="98273" y="775436"/>
                  </a:lnTo>
                  <a:lnTo>
                    <a:pt x="126203" y="808952"/>
                  </a:lnTo>
                  <a:lnTo>
                    <a:pt x="156999" y="839799"/>
                  </a:lnTo>
                  <a:lnTo>
                    <a:pt x="190461" y="867775"/>
                  </a:lnTo>
                  <a:lnTo>
                    <a:pt x="226385" y="892677"/>
                  </a:lnTo>
                  <a:lnTo>
                    <a:pt x="264571" y="914304"/>
                  </a:lnTo>
                  <a:lnTo>
                    <a:pt x="304815" y="932452"/>
                  </a:lnTo>
                  <a:lnTo>
                    <a:pt x="346917" y="946920"/>
                  </a:lnTo>
                  <a:lnTo>
                    <a:pt x="390674" y="957505"/>
                  </a:lnTo>
                  <a:lnTo>
                    <a:pt x="435884" y="964004"/>
                  </a:lnTo>
                  <a:lnTo>
                    <a:pt x="482346" y="966215"/>
                  </a:lnTo>
                  <a:lnTo>
                    <a:pt x="528807" y="964004"/>
                  </a:lnTo>
                  <a:lnTo>
                    <a:pt x="574017" y="957505"/>
                  </a:lnTo>
                  <a:lnTo>
                    <a:pt x="617774" y="946920"/>
                  </a:lnTo>
                  <a:lnTo>
                    <a:pt x="659876" y="932452"/>
                  </a:lnTo>
                  <a:lnTo>
                    <a:pt x="700120" y="914304"/>
                  </a:lnTo>
                  <a:lnTo>
                    <a:pt x="738306" y="892677"/>
                  </a:lnTo>
                  <a:lnTo>
                    <a:pt x="774230" y="867775"/>
                  </a:lnTo>
                  <a:lnTo>
                    <a:pt x="807692" y="839799"/>
                  </a:lnTo>
                  <a:lnTo>
                    <a:pt x="838488" y="808952"/>
                  </a:lnTo>
                  <a:lnTo>
                    <a:pt x="866418" y="775436"/>
                  </a:lnTo>
                  <a:lnTo>
                    <a:pt x="891279" y="739455"/>
                  </a:lnTo>
                  <a:lnTo>
                    <a:pt x="912869" y="701209"/>
                  </a:lnTo>
                  <a:lnTo>
                    <a:pt x="930987" y="660902"/>
                  </a:lnTo>
                  <a:lnTo>
                    <a:pt x="945430" y="618736"/>
                  </a:lnTo>
                  <a:lnTo>
                    <a:pt x="955996" y="574913"/>
                  </a:lnTo>
                  <a:lnTo>
                    <a:pt x="962484" y="529636"/>
                  </a:lnTo>
                  <a:lnTo>
                    <a:pt x="964691" y="483108"/>
                  </a:lnTo>
                  <a:lnTo>
                    <a:pt x="962484" y="436579"/>
                  </a:lnTo>
                  <a:lnTo>
                    <a:pt x="955996" y="391302"/>
                  </a:lnTo>
                  <a:lnTo>
                    <a:pt x="945430" y="347479"/>
                  </a:lnTo>
                  <a:lnTo>
                    <a:pt x="930987" y="305313"/>
                  </a:lnTo>
                  <a:lnTo>
                    <a:pt x="912869" y="265006"/>
                  </a:lnTo>
                  <a:lnTo>
                    <a:pt x="891279" y="226760"/>
                  </a:lnTo>
                  <a:lnTo>
                    <a:pt x="866418" y="190779"/>
                  </a:lnTo>
                  <a:lnTo>
                    <a:pt x="838488" y="157263"/>
                  </a:lnTo>
                  <a:lnTo>
                    <a:pt x="807692" y="126416"/>
                  </a:lnTo>
                  <a:lnTo>
                    <a:pt x="774230" y="98440"/>
                  </a:lnTo>
                  <a:lnTo>
                    <a:pt x="738306" y="73538"/>
                  </a:lnTo>
                  <a:lnTo>
                    <a:pt x="700120" y="51911"/>
                  </a:lnTo>
                  <a:lnTo>
                    <a:pt x="659876" y="33763"/>
                  </a:lnTo>
                  <a:lnTo>
                    <a:pt x="617774" y="19295"/>
                  </a:lnTo>
                  <a:lnTo>
                    <a:pt x="574017" y="8710"/>
                  </a:lnTo>
                  <a:lnTo>
                    <a:pt x="528807" y="2211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98005" y="2416380"/>
              <a:ext cx="444500" cy="364490"/>
            </a:xfrm>
            <a:custGeom>
              <a:avLst/>
              <a:gdLst/>
              <a:ahLst/>
              <a:cxnLst/>
              <a:rect l="l" t="t" r="r" b="b"/>
              <a:pathLst>
                <a:path w="444500" h="364489">
                  <a:moveTo>
                    <a:pt x="364523" y="0"/>
                  </a:moveTo>
                  <a:lnTo>
                    <a:pt x="337399" y="7190"/>
                  </a:lnTo>
                  <a:lnTo>
                    <a:pt x="312518" y="25152"/>
                  </a:lnTo>
                  <a:lnTo>
                    <a:pt x="291676" y="48473"/>
                  </a:lnTo>
                  <a:lnTo>
                    <a:pt x="276667" y="71740"/>
                  </a:lnTo>
                  <a:lnTo>
                    <a:pt x="233218" y="84248"/>
                  </a:lnTo>
                  <a:lnTo>
                    <a:pt x="192423" y="102911"/>
                  </a:lnTo>
                  <a:lnTo>
                    <a:pt x="154905" y="127324"/>
                  </a:lnTo>
                  <a:lnTo>
                    <a:pt x="121283" y="157084"/>
                  </a:lnTo>
                  <a:lnTo>
                    <a:pt x="92181" y="191785"/>
                  </a:lnTo>
                  <a:lnTo>
                    <a:pt x="0" y="284390"/>
                  </a:lnTo>
                  <a:lnTo>
                    <a:pt x="4" y="289202"/>
                  </a:lnTo>
                  <a:lnTo>
                    <a:pt x="4382" y="293594"/>
                  </a:lnTo>
                  <a:lnTo>
                    <a:pt x="8313" y="294394"/>
                  </a:lnTo>
                  <a:lnTo>
                    <a:pt x="38453" y="294394"/>
                  </a:lnTo>
                  <a:lnTo>
                    <a:pt x="38458" y="328831"/>
                  </a:lnTo>
                  <a:lnTo>
                    <a:pt x="41853" y="332237"/>
                  </a:lnTo>
                  <a:lnTo>
                    <a:pt x="48044" y="332232"/>
                  </a:lnTo>
                  <a:lnTo>
                    <a:pt x="51387" y="330007"/>
                  </a:lnTo>
                  <a:lnTo>
                    <a:pt x="123973" y="257180"/>
                  </a:lnTo>
                  <a:lnTo>
                    <a:pt x="142990" y="265490"/>
                  </a:lnTo>
                  <a:lnTo>
                    <a:pt x="162746" y="271616"/>
                  </a:lnTo>
                  <a:lnTo>
                    <a:pt x="183058" y="275512"/>
                  </a:lnTo>
                  <a:lnTo>
                    <a:pt x="203738" y="277131"/>
                  </a:lnTo>
                  <a:lnTo>
                    <a:pt x="203738" y="317145"/>
                  </a:lnTo>
                  <a:lnTo>
                    <a:pt x="197443" y="317145"/>
                  </a:lnTo>
                  <a:lnTo>
                    <a:pt x="192343" y="322262"/>
                  </a:lnTo>
                  <a:lnTo>
                    <a:pt x="192343" y="334895"/>
                  </a:lnTo>
                  <a:lnTo>
                    <a:pt x="197443" y="340011"/>
                  </a:lnTo>
                  <a:lnTo>
                    <a:pt x="210576" y="340011"/>
                  </a:lnTo>
                  <a:lnTo>
                    <a:pt x="234125" y="363867"/>
                  </a:lnTo>
                  <a:lnTo>
                    <a:pt x="241086" y="364048"/>
                  </a:lnTo>
                  <a:lnTo>
                    <a:pt x="250306" y="355255"/>
                  </a:lnTo>
                  <a:lnTo>
                    <a:pt x="250487" y="348271"/>
                  </a:lnTo>
                  <a:lnTo>
                    <a:pt x="242482" y="340011"/>
                  </a:lnTo>
                  <a:lnTo>
                    <a:pt x="261312" y="340011"/>
                  </a:lnTo>
                  <a:lnTo>
                    <a:pt x="266411" y="334895"/>
                  </a:lnTo>
                  <a:lnTo>
                    <a:pt x="266411" y="322262"/>
                  </a:lnTo>
                  <a:lnTo>
                    <a:pt x="261312" y="317145"/>
                  </a:lnTo>
                  <a:lnTo>
                    <a:pt x="226529" y="317145"/>
                  </a:lnTo>
                  <a:lnTo>
                    <a:pt x="226529" y="276330"/>
                  </a:lnTo>
                  <a:lnTo>
                    <a:pt x="249319" y="272729"/>
                  </a:lnTo>
                  <a:lnTo>
                    <a:pt x="249319" y="294394"/>
                  </a:lnTo>
                  <a:lnTo>
                    <a:pt x="243023" y="294394"/>
                  </a:lnTo>
                  <a:lnTo>
                    <a:pt x="237924" y="299515"/>
                  </a:lnTo>
                  <a:lnTo>
                    <a:pt x="237924" y="305827"/>
                  </a:lnTo>
                  <a:lnTo>
                    <a:pt x="255016" y="305827"/>
                  </a:lnTo>
                  <a:lnTo>
                    <a:pt x="263884" y="307641"/>
                  </a:lnTo>
                  <a:lnTo>
                    <a:pt x="271118" y="312557"/>
                  </a:lnTo>
                  <a:lnTo>
                    <a:pt x="275987" y="319836"/>
                  </a:lnTo>
                  <a:lnTo>
                    <a:pt x="277754" y="331660"/>
                  </a:lnTo>
                  <a:lnTo>
                    <a:pt x="276097" y="337267"/>
                  </a:lnTo>
                  <a:lnTo>
                    <a:pt x="280783" y="340040"/>
                  </a:lnTo>
                  <a:lnTo>
                    <a:pt x="286509" y="340082"/>
                  </a:lnTo>
                  <a:lnTo>
                    <a:pt x="289377" y="338849"/>
                  </a:lnTo>
                  <a:lnTo>
                    <a:pt x="295887" y="332503"/>
                  </a:lnTo>
                  <a:lnTo>
                    <a:pt x="296067" y="325520"/>
                  </a:lnTo>
                  <a:lnTo>
                    <a:pt x="288062" y="317260"/>
                  </a:lnTo>
                  <a:lnTo>
                    <a:pt x="306892" y="317260"/>
                  </a:lnTo>
                  <a:lnTo>
                    <a:pt x="311992" y="312144"/>
                  </a:lnTo>
                  <a:lnTo>
                    <a:pt x="311992" y="299515"/>
                  </a:lnTo>
                  <a:lnTo>
                    <a:pt x="306892" y="294394"/>
                  </a:lnTo>
                  <a:lnTo>
                    <a:pt x="272109" y="294394"/>
                  </a:lnTo>
                  <a:lnTo>
                    <a:pt x="272109" y="266155"/>
                  </a:lnTo>
                  <a:lnTo>
                    <a:pt x="312608" y="245709"/>
                  </a:lnTo>
                  <a:lnTo>
                    <a:pt x="346419" y="216819"/>
                  </a:lnTo>
                  <a:lnTo>
                    <a:pt x="372418" y="181032"/>
                  </a:lnTo>
                  <a:lnTo>
                    <a:pt x="389481" y="139893"/>
                  </a:lnTo>
                  <a:lnTo>
                    <a:pt x="396486" y="94949"/>
                  </a:lnTo>
                  <a:lnTo>
                    <a:pt x="403113" y="88963"/>
                  </a:lnTo>
                  <a:lnTo>
                    <a:pt x="408602" y="81992"/>
                  </a:lnTo>
                  <a:lnTo>
                    <a:pt x="412847" y="74198"/>
                  </a:lnTo>
                  <a:lnTo>
                    <a:pt x="415743" y="65738"/>
                  </a:lnTo>
                  <a:lnTo>
                    <a:pt x="444241" y="65738"/>
                  </a:lnTo>
                  <a:lnTo>
                    <a:pt x="430608" y="50620"/>
                  </a:lnTo>
                  <a:lnTo>
                    <a:pt x="414946" y="37671"/>
                  </a:lnTo>
                  <a:lnTo>
                    <a:pt x="407523" y="22356"/>
                  </a:lnTo>
                  <a:lnTo>
                    <a:pt x="395953" y="10455"/>
                  </a:lnTo>
                  <a:lnTo>
                    <a:pt x="381274" y="2744"/>
                  </a:lnTo>
                  <a:lnTo>
                    <a:pt x="36452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66186" y="3340353"/>
            <a:ext cx="1108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latin typeface="Arial"/>
                <a:cs typeface="Arial"/>
              </a:rPr>
              <a:t>1- </a:t>
            </a:r>
            <a:r>
              <a:rPr dirty="0" sz="1200" spc="-110">
                <a:latin typeface="Arial"/>
                <a:cs typeface="Arial"/>
              </a:rPr>
              <a:t>REQUEST</a:t>
            </a:r>
            <a:r>
              <a:rPr dirty="0" sz="1200" spc="-265">
                <a:latin typeface="Arial"/>
                <a:cs typeface="Arial"/>
              </a:rPr>
              <a:t> </a:t>
            </a:r>
            <a:r>
              <a:rPr dirty="0" sz="1200" spc="-95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9591" y="3507689"/>
            <a:ext cx="15024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Arial"/>
                <a:cs typeface="Arial"/>
              </a:rPr>
              <a:t>WIKI </a:t>
            </a:r>
            <a:r>
              <a:rPr dirty="0" sz="1200" spc="-135">
                <a:latin typeface="Arial"/>
                <a:cs typeface="Arial"/>
              </a:rPr>
              <a:t>PAGE </a:t>
            </a:r>
            <a:r>
              <a:rPr dirty="0" sz="1200" spc="-95">
                <a:latin typeface="Arial"/>
                <a:cs typeface="Arial"/>
              </a:rPr>
              <a:t>OF</a:t>
            </a:r>
            <a:r>
              <a:rPr dirty="0" sz="1200" spc="-250">
                <a:latin typeface="Arial"/>
                <a:cs typeface="Arial"/>
              </a:rPr>
              <a:t> </a:t>
            </a:r>
            <a:r>
              <a:rPr dirty="0" sz="1200" spc="-140">
                <a:latin typeface="Arial"/>
                <a:cs typeface="Arial"/>
              </a:rPr>
              <a:t>SPACEX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4747" y="3676015"/>
            <a:ext cx="1289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latin typeface="Arial"/>
                <a:cs typeface="Arial"/>
              </a:rPr>
              <a:t>FALCON </a:t>
            </a:r>
            <a:r>
              <a:rPr dirty="0" sz="1200" spc="-40">
                <a:latin typeface="Arial"/>
                <a:cs typeface="Arial"/>
              </a:rPr>
              <a:t>9</a:t>
            </a:r>
            <a:r>
              <a:rPr dirty="0" sz="1200" spc="-150">
                <a:latin typeface="Arial"/>
                <a:cs typeface="Arial"/>
              </a:rPr>
              <a:t> </a:t>
            </a:r>
            <a:r>
              <a:rPr dirty="0" sz="1200" spc="-70">
                <a:latin typeface="Arial"/>
                <a:cs typeface="Arial"/>
              </a:rPr>
              <a:t>LAUNCH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95444" y="2112264"/>
            <a:ext cx="966469" cy="966469"/>
            <a:chOff x="4695444" y="2112264"/>
            <a:chExt cx="966469" cy="966469"/>
          </a:xfrm>
        </p:grpSpPr>
        <p:sp>
          <p:nvSpPr>
            <p:cNvPr id="19" name="object 19"/>
            <p:cNvSpPr/>
            <p:nvPr/>
          </p:nvSpPr>
          <p:spPr>
            <a:xfrm>
              <a:off x="4695444" y="2112264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70" h="966469">
                  <a:moveTo>
                    <a:pt x="483107" y="0"/>
                  </a:moveTo>
                  <a:lnTo>
                    <a:pt x="436579" y="2211"/>
                  </a:lnTo>
                  <a:lnTo>
                    <a:pt x="391302" y="8710"/>
                  </a:lnTo>
                  <a:lnTo>
                    <a:pt x="347479" y="19295"/>
                  </a:lnTo>
                  <a:lnTo>
                    <a:pt x="305313" y="33763"/>
                  </a:lnTo>
                  <a:lnTo>
                    <a:pt x="265006" y="51911"/>
                  </a:lnTo>
                  <a:lnTo>
                    <a:pt x="226760" y="73538"/>
                  </a:lnTo>
                  <a:lnTo>
                    <a:pt x="190779" y="98440"/>
                  </a:lnTo>
                  <a:lnTo>
                    <a:pt x="157263" y="126416"/>
                  </a:lnTo>
                  <a:lnTo>
                    <a:pt x="126416" y="157263"/>
                  </a:lnTo>
                  <a:lnTo>
                    <a:pt x="98440" y="190779"/>
                  </a:lnTo>
                  <a:lnTo>
                    <a:pt x="73538" y="226760"/>
                  </a:lnTo>
                  <a:lnTo>
                    <a:pt x="51911" y="265006"/>
                  </a:lnTo>
                  <a:lnTo>
                    <a:pt x="33763" y="305313"/>
                  </a:lnTo>
                  <a:lnTo>
                    <a:pt x="19295" y="347479"/>
                  </a:lnTo>
                  <a:lnTo>
                    <a:pt x="8710" y="391302"/>
                  </a:lnTo>
                  <a:lnTo>
                    <a:pt x="2211" y="436579"/>
                  </a:lnTo>
                  <a:lnTo>
                    <a:pt x="0" y="483108"/>
                  </a:lnTo>
                  <a:lnTo>
                    <a:pt x="2211" y="529636"/>
                  </a:lnTo>
                  <a:lnTo>
                    <a:pt x="8710" y="574913"/>
                  </a:lnTo>
                  <a:lnTo>
                    <a:pt x="19295" y="618736"/>
                  </a:lnTo>
                  <a:lnTo>
                    <a:pt x="33763" y="660902"/>
                  </a:lnTo>
                  <a:lnTo>
                    <a:pt x="51911" y="701209"/>
                  </a:lnTo>
                  <a:lnTo>
                    <a:pt x="73538" y="739455"/>
                  </a:lnTo>
                  <a:lnTo>
                    <a:pt x="98440" y="775436"/>
                  </a:lnTo>
                  <a:lnTo>
                    <a:pt x="126416" y="808952"/>
                  </a:lnTo>
                  <a:lnTo>
                    <a:pt x="157263" y="839799"/>
                  </a:lnTo>
                  <a:lnTo>
                    <a:pt x="190779" y="867775"/>
                  </a:lnTo>
                  <a:lnTo>
                    <a:pt x="226760" y="892677"/>
                  </a:lnTo>
                  <a:lnTo>
                    <a:pt x="265006" y="914304"/>
                  </a:lnTo>
                  <a:lnTo>
                    <a:pt x="305313" y="932452"/>
                  </a:lnTo>
                  <a:lnTo>
                    <a:pt x="347479" y="946920"/>
                  </a:lnTo>
                  <a:lnTo>
                    <a:pt x="391302" y="957505"/>
                  </a:lnTo>
                  <a:lnTo>
                    <a:pt x="436579" y="964004"/>
                  </a:lnTo>
                  <a:lnTo>
                    <a:pt x="483107" y="966215"/>
                  </a:lnTo>
                  <a:lnTo>
                    <a:pt x="529636" y="964004"/>
                  </a:lnTo>
                  <a:lnTo>
                    <a:pt x="574913" y="957505"/>
                  </a:lnTo>
                  <a:lnTo>
                    <a:pt x="618736" y="946920"/>
                  </a:lnTo>
                  <a:lnTo>
                    <a:pt x="660902" y="932452"/>
                  </a:lnTo>
                  <a:lnTo>
                    <a:pt x="701209" y="914304"/>
                  </a:lnTo>
                  <a:lnTo>
                    <a:pt x="739455" y="892677"/>
                  </a:lnTo>
                  <a:lnTo>
                    <a:pt x="775436" y="867775"/>
                  </a:lnTo>
                  <a:lnTo>
                    <a:pt x="808952" y="839799"/>
                  </a:lnTo>
                  <a:lnTo>
                    <a:pt x="839799" y="808952"/>
                  </a:lnTo>
                  <a:lnTo>
                    <a:pt x="867775" y="775436"/>
                  </a:lnTo>
                  <a:lnTo>
                    <a:pt x="892677" y="739455"/>
                  </a:lnTo>
                  <a:lnTo>
                    <a:pt x="914304" y="701209"/>
                  </a:lnTo>
                  <a:lnTo>
                    <a:pt x="932452" y="660902"/>
                  </a:lnTo>
                  <a:lnTo>
                    <a:pt x="946920" y="618736"/>
                  </a:lnTo>
                  <a:lnTo>
                    <a:pt x="957505" y="574913"/>
                  </a:lnTo>
                  <a:lnTo>
                    <a:pt x="964004" y="529636"/>
                  </a:lnTo>
                  <a:lnTo>
                    <a:pt x="966215" y="483108"/>
                  </a:lnTo>
                  <a:lnTo>
                    <a:pt x="964004" y="436579"/>
                  </a:lnTo>
                  <a:lnTo>
                    <a:pt x="957505" y="391302"/>
                  </a:lnTo>
                  <a:lnTo>
                    <a:pt x="946920" y="347479"/>
                  </a:lnTo>
                  <a:lnTo>
                    <a:pt x="932452" y="305313"/>
                  </a:lnTo>
                  <a:lnTo>
                    <a:pt x="914304" y="265006"/>
                  </a:lnTo>
                  <a:lnTo>
                    <a:pt x="892677" y="226760"/>
                  </a:lnTo>
                  <a:lnTo>
                    <a:pt x="867775" y="190779"/>
                  </a:lnTo>
                  <a:lnTo>
                    <a:pt x="839799" y="157263"/>
                  </a:lnTo>
                  <a:lnTo>
                    <a:pt x="808952" y="126416"/>
                  </a:lnTo>
                  <a:lnTo>
                    <a:pt x="775436" y="98440"/>
                  </a:lnTo>
                  <a:lnTo>
                    <a:pt x="739455" y="73538"/>
                  </a:lnTo>
                  <a:lnTo>
                    <a:pt x="701209" y="51911"/>
                  </a:lnTo>
                  <a:lnTo>
                    <a:pt x="660902" y="33763"/>
                  </a:lnTo>
                  <a:lnTo>
                    <a:pt x="618736" y="19295"/>
                  </a:lnTo>
                  <a:lnTo>
                    <a:pt x="574913" y="8710"/>
                  </a:lnTo>
                  <a:lnTo>
                    <a:pt x="529636" y="2211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49794" y="2369506"/>
              <a:ext cx="452120" cy="453390"/>
            </a:xfrm>
            <a:custGeom>
              <a:avLst/>
              <a:gdLst/>
              <a:ahLst/>
              <a:cxnLst/>
              <a:rect l="l" t="t" r="r" b="b"/>
              <a:pathLst>
                <a:path w="452120" h="453389">
                  <a:moveTo>
                    <a:pt x="363795" y="308685"/>
                  </a:moveTo>
                  <a:lnTo>
                    <a:pt x="276521" y="308685"/>
                  </a:lnTo>
                  <a:lnTo>
                    <a:pt x="301660" y="333837"/>
                  </a:lnTo>
                  <a:lnTo>
                    <a:pt x="301210" y="341805"/>
                  </a:lnTo>
                  <a:lnTo>
                    <a:pt x="383931" y="441306"/>
                  </a:lnTo>
                  <a:lnTo>
                    <a:pt x="412211" y="452881"/>
                  </a:lnTo>
                  <a:lnTo>
                    <a:pt x="427316" y="449987"/>
                  </a:lnTo>
                  <a:lnTo>
                    <a:pt x="440492" y="441306"/>
                  </a:lnTo>
                  <a:lnTo>
                    <a:pt x="449169" y="428122"/>
                  </a:lnTo>
                  <a:lnTo>
                    <a:pt x="452061" y="413009"/>
                  </a:lnTo>
                  <a:lnTo>
                    <a:pt x="449169" y="397897"/>
                  </a:lnTo>
                  <a:lnTo>
                    <a:pt x="440492" y="384713"/>
                  </a:lnTo>
                  <a:lnTo>
                    <a:pt x="369647" y="313258"/>
                  </a:lnTo>
                  <a:lnTo>
                    <a:pt x="363795" y="308685"/>
                  </a:lnTo>
                  <a:close/>
                </a:path>
                <a:path w="452120" h="453389">
                  <a:moveTo>
                    <a:pt x="172540" y="0"/>
                  </a:moveTo>
                  <a:lnTo>
                    <a:pt x="126868" y="5914"/>
                  </a:lnTo>
                  <a:lnTo>
                    <a:pt x="85783" y="23119"/>
                  </a:lnTo>
                  <a:lnTo>
                    <a:pt x="50919" y="49947"/>
                  </a:lnTo>
                  <a:lnTo>
                    <a:pt x="23910" y="84729"/>
                  </a:lnTo>
                  <a:lnTo>
                    <a:pt x="6393" y="125800"/>
                  </a:lnTo>
                  <a:lnTo>
                    <a:pt x="0" y="171492"/>
                  </a:lnTo>
                  <a:lnTo>
                    <a:pt x="5911" y="217188"/>
                  </a:lnTo>
                  <a:lnTo>
                    <a:pt x="23107" y="258296"/>
                  </a:lnTo>
                  <a:lnTo>
                    <a:pt x="49919" y="293179"/>
                  </a:lnTo>
                  <a:lnTo>
                    <a:pt x="84683" y="320203"/>
                  </a:lnTo>
                  <a:lnTo>
                    <a:pt x="125731" y="337730"/>
                  </a:lnTo>
                  <a:lnTo>
                    <a:pt x="171397" y="344127"/>
                  </a:lnTo>
                  <a:lnTo>
                    <a:pt x="199473" y="341805"/>
                  </a:lnTo>
                  <a:lnTo>
                    <a:pt x="226745" y="334981"/>
                  </a:lnTo>
                  <a:lnTo>
                    <a:pt x="252624" y="323869"/>
                  </a:lnTo>
                  <a:lnTo>
                    <a:pt x="274722" y="309828"/>
                  </a:lnTo>
                  <a:lnTo>
                    <a:pt x="172540" y="309828"/>
                  </a:lnTo>
                  <a:lnTo>
                    <a:pt x="129101" y="302859"/>
                  </a:lnTo>
                  <a:lnTo>
                    <a:pt x="91448" y="283432"/>
                  </a:lnTo>
                  <a:lnTo>
                    <a:pt x="61795" y="253754"/>
                  </a:lnTo>
                  <a:lnTo>
                    <a:pt x="42387" y="216098"/>
                  </a:lnTo>
                  <a:lnTo>
                    <a:pt x="35422" y="172635"/>
                  </a:lnTo>
                  <a:lnTo>
                    <a:pt x="42387" y="129172"/>
                  </a:lnTo>
                  <a:lnTo>
                    <a:pt x="61803" y="91498"/>
                  </a:lnTo>
                  <a:lnTo>
                    <a:pt x="91448" y="61837"/>
                  </a:lnTo>
                  <a:lnTo>
                    <a:pt x="129101" y="42411"/>
                  </a:lnTo>
                  <a:lnTo>
                    <a:pt x="172540" y="35441"/>
                  </a:lnTo>
                  <a:lnTo>
                    <a:pt x="274016" y="35441"/>
                  </a:lnTo>
                  <a:lnTo>
                    <a:pt x="259254" y="23945"/>
                  </a:lnTo>
                  <a:lnTo>
                    <a:pt x="218206" y="6399"/>
                  </a:lnTo>
                  <a:lnTo>
                    <a:pt x="172540" y="0"/>
                  </a:lnTo>
                  <a:close/>
                </a:path>
                <a:path w="452120" h="453389">
                  <a:moveTo>
                    <a:pt x="274016" y="35441"/>
                  </a:moveTo>
                  <a:lnTo>
                    <a:pt x="172540" y="35441"/>
                  </a:lnTo>
                  <a:lnTo>
                    <a:pt x="215979" y="42411"/>
                  </a:lnTo>
                  <a:lnTo>
                    <a:pt x="253632" y="61837"/>
                  </a:lnTo>
                  <a:lnTo>
                    <a:pt x="283276" y="91498"/>
                  </a:lnTo>
                  <a:lnTo>
                    <a:pt x="302692" y="129172"/>
                  </a:lnTo>
                  <a:lnTo>
                    <a:pt x="309475" y="171492"/>
                  </a:lnTo>
                  <a:lnTo>
                    <a:pt x="309565" y="173206"/>
                  </a:lnTo>
                  <a:lnTo>
                    <a:pt x="302638" y="215878"/>
                  </a:lnTo>
                  <a:lnTo>
                    <a:pt x="283112" y="253524"/>
                  </a:lnTo>
                  <a:lnTo>
                    <a:pt x="253385" y="283268"/>
                  </a:lnTo>
                  <a:lnTo>
                    <a:pt x="215760" y="302804"/>
                  </a:lnTo>
                  <a:lnTo>
                    <a:pt x="172540" y="309828"/>
                  </a:lnTo>
                  <a:lnTo>
                    <a:pt x="274722" y="309828"/>
                  </a:lnTo>
                  <a:lnTo>
                    <a:pt x="276521" y="308685"/>
                  </a:lnTo>
                  <a:lnTo>
                    <a:pt x="363795" y="308685"/>
                  </a:lnTo>
                  <a:lnTo>
                    <a:pt x="362024" y="307301"/>
                  </a:lnTo>
                  <a:lnTo>
                    <a:pt x="353222" y="303326"/>
                  </a:lnTo>
                  <a:lnTo>
                    <a:pt x="348132" y="302397"/>
                  </a:lnTo>
                  <a:lnTo>
                    <a:pt x="334225" y="302397"/>
                  </a:lnTo>
                  <a:lnTo>
                    <a:pt x="308515" y="277245"/>
                  </a:lnTo>
                  <a:lnTo>
                    <a:pt x="323680" y="253771"/>
                  </a:lnTo>
                  <a:lnTo>
                    <a:pt x="334796" y="228227"/>
                  </a:lnTo>
                  <a:lnTo>
                    <a:pt x="341617" y="201199"/>
                  </a:lnTo>
                  <a:lnTo>
                    <a:pt x="343938" y="173206"/>
                  </a:lnTo>
                  <a:lnTo>
                    <a:pt x="338026" y="127269"/>
                  </a:lnTo>
                  <a:lnTo>
                    <a:pt x="320831" y="86000"/>
                  </a:lnTo>
                  <a:lnTo>
                    <a:pt x="294018" y="51018"/>
                  </a:lnTo>
                  <a:lnTo>
                    <a:pt x="274016" y="35441"/>
                  </a:lnTo>
                  <a:close/>
                </a:path>
                <a:path w="452120" h="453389">
                  <a:moveTo>
                    <a:pt x="343777" y="301602"/>
                  </a:moveTo>
                  <a:lnTo>
                    <a:pt x="334225" y="302397"/>
                  </a:lnTo>
                  <a:lnTo>
                    <a:pt x="348132" y="302397"/>
                  </a:lnTo>
                  <a:lnTo>
                    <a:pt x="343777" y="30160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99499" y="2453537"/>
              <a:ext cx="246241" cy="1817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57827" y="3340353"/>
            <a:ext cx="144208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80"/>
              </a:lnSpc>
              <a:spcBef>
                <a:spcPts val="100"/>
              </a:spcBef>
            </a:pPr>
            <a:r>
              <a:rPr dirty="0" sz="1200" spc="-30">
                <a:latin typeface="Arial"/>
                <a:cs typeface="Arial"/>
              </a:rPr>
              <a:t>2- </a:t>
            </a:r>
            <a:r>
              <a:rPr dirty="0" sz="1200" spc="-70">
                <a:latin typeface="Arial"/>
                <a:cs typeface="Arial"/>
              </a:rPr>
              <a:t>FIND</a:t>
            </a:r>
            <a:r>
              <a:rPr dirty="0" sz="1200" spc="-270">
                <a:latin typeface="Arial"/>
                <a:cs typeface="Arial"/>
              </a:rPr>
              <a:t> </a:t>
            </a:r>
            <a:r>
              <a:rPr dirty="0" sz="1200" spc="-100">
                <a:latin typeface="Arial"/>
                <a:cs typeface="Arial"/>
              </a:rPr>
              <a:t>TABLES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20"/>
              </a:lnSpc>
            </a:pPr>
            <a:r>
              <a:rPr dirty="0" sz="1200" spc="-65">
                <a:latin typeface="Arial"/>
                <a:cs typeface="Arial"/>
              </a:rPr>
              <a:t>WITH</a:t>
            </a:r>
            <a:r>
              <a:rPr dirty="0" sz="1200" spc="-130">
                <a:latin typeface="Arial"/>
                <a:cs typeface="Arial"/>
              </a:rPr>
              <a:t> </a:t>
            </a:r>
            <a:r>
              <a:rPr dirty="0" sz="1200" spc="-80">
                <a:latin typeface="Arial"/>
                <a:cs typeface="Arial"/>
              </a:rPr>
              <a:t>DATA</a:t>
            </a:r>
            <a:r>
              <a:rPr dirty="0" sz="1200" spc="-185">
                <a:latin typeface="Arial"/>
                <a:cs typeface="Arial"/>
              </a:rPr>
              <a:t> </a:t>
            </a:r>
            <a:r>
              <a:rPr dirty="0" sz="1200" spc="-105">
                <a:latin typeface="Arial"/>
                <a:cs typeface="Arial"/>
              </a:rPr>
              <a:t>OBJET</a:t>
            </a:r>
            <a:r>
              <a:rPr dirty="0" sz="1200" spc="-165">
                <a:latin typeface="Arial"/>
                <a:cs typeface="Arial"/>
              </a:rPr>
              <a:t> </a:t>
            </a:r>
            <a:r>
              <a:rPr dirty="0" sz="1200" spc="-100"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ts val="1380"/>
              </a:lnSpc>
            </a:pPr>
            <a:r>
              <a:rPr dirty="0" sz="1200" spc="-90">
                <a:latin typeface="Arial"/>
                <a:cs typeface="Arial"/>
              </a:rPr>
              <a:t>STUDY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54723" y="2112264"/>
            <a:ext cx="965200" cy="966469"/>
            <a:chOff x="6554723" y="2112264"/>
            <a:chExt cx="965200" cy="966469"/>
          </a:xfrm>
        </p:grpSpPr>
        <p:sp>
          <p:nvSpPr>
            <p:cNvPr id="24" name="object 24"/>
            <p:cNvSpPr/>
            <p:nvPr/>
          </p:nvSpPr>
          <p:spPr>
            <a:xfrm>
              <a:off x="6554723" y="2112264"/>
              <a:ext cx="965200" cy="966469"/>
            </a:xfrm>
            <a:custGeom>
              <a:avLst/>
              <a:gdLst/>
              <a:ahLst/>
              <a:cxnLst/>
              <a:rect l="l" t="t" r="r" b="b"/>
              <a:pathLst>
                <a:path w="965200" h="966469">
                  <a:moveTo>
                    <a:pt x="482346" y="0"/>
                  </a:moveTo>
                  <a:lnTo>
                    <a:pt x="435884" y="2211"/>
                  </a:lnTo>
                  <a:lnTo>
                    <a:pt x="390674" y="8710"/>
                  </a:lnTo>
                  <a:lnTo>
                    <a:pt x="346917" y="19295"/>
                  </a:lnTo>
                  <a:lnTo>
                    <a:pt x="304815" y="33763"/>
                  </a:lnTo>
                  <a:lnTo>
                    <a:pt x="264571" y="51911"/>
                  </a:lnTo>
                  <a:lnTo>
                    <a:pt x="226385" y="73538"/>
                  </a:lnTo>
                  <a:lnTo>
                    <a:pt x="190461" y="98440"/>
                  </a:lnTo>
                  <a:lnTo>
                    <a:pt x="156999" y="126416"/>
                  </a:lnTo>
                  <a:lnTo>
                    <a:pt x="126203" y="157263"/>
                  </a:lnTo>
                  <a:lnTo>
                    <a:pt x="98273" y="190779"/>
                  </a:lnTo>
                  <a:lnTo>
                    <a:pt x="73412" y="226760"/>
                  </a:lnTo>
                  <a:lnTo>
                    <a:pt x="51822" y="265006"/>
                  </a:lnTo>
                  <a:lnTo>
                    <a:pt x="33704" y="305313"/>
                  </a:lnTo>
                  <a:lnTo>
                    <a:pt x="19261" y="347479"/>
                  </a:lnTo>
                  <a:lnTo>
                    <a:pt x="8695" y="391302"/>
                  </a:lnTo>
                  <a:lnTo>
                    <a:pt x="2207" y="436579"/>
                  </a:lnTo>
                  <a:lnTo>
                    <a:pt x="0" y="483108"/>
                  </a:lnTo>
                  <a:lnTo>
                    <a:pt x="2207" y="529636"/>
                  </a:lnTo>
                  <a:lnTo>
                    <a:pt x="8695" y="574913"/>
                  </a:lnTo>
                  <a:lnTo>
                    <a:pt x="19261" y="618736"/>
                  </a:lnTo>
                  <a:lnTo>
                    <a:pt x="33704" y="660902"/>
                  </a:lnTo>
                  <a:lnTo>
                    <a:pt x="51822" y="701209"/>
                  </a:lnTo>
                  <a:lnTo>
                    <a:pt x="73412" y="739455"/>
                  </a:lnTo>
                  <a:lnTo>
                    <a:pt x="98273" y="775436"/>
                  </a:lnTo>
                  <a:lnTo>
                    <a:pt x="126203" y="808952"/>
                  </a:lnTo>
                  <a:lnTo>
                    <a:pt x="156999" y="839799"/>
                  </a:lnTo>
                  <a:lnTo>
                    <a:pt x="190461" y="867775"/>
                  </a:lnTo>
                  <a:lnTo>
                    <a:pt x="226385" y="892677"/>
                  </a:lnTo>
                  <a:lnTo>
                    <a:pt x="264571" y="914304"/>
                  </a:lnTo>
                  <a:lnTo>
                    <a:pt x="304815" y="932452"/>
                  </a:lnTo>
                  <a:lnTo>
                    <a:pt x="346917" y="946920"/>
                  </a:lnTo>
                  <a:lnTo>
                    <a:pt x="390674" y="957505"/>
                  </a:lnTo>
                  <a:lnTo>
                    <a:pt x="435884" y="964004"/>
                  </a:lnTo>
                  <a:lnTo>
                    <a:pt x="482346" y="966215"/>
                  </a:lnTo>
                  <a:lnTo>
                    <a:pt x="528807" y="964004"/>
                  </a:lnTo>
                  <a:lnTo>
                    <a:pt x="574017" y="957505"/>
                  </a:lnTo>
                  <a:lnTo>
                    <a:pt x="617774" y="946920"/>
                  </a:lnTo>
                  <a:lnTo>
                    <a:pt x="659876" y="932452"/>
                  </a:lnTo>
                  <a:lnTo>
                    <a:pt x="700120" y="914304"/>
                  </a:lnTo>
                  <a:lnTo>
                    <a:pt x="738306" y="892677"/>
                  </a:lnTo>
                  <a:lnTo>
                    <a:pt x="774230" y="867775"/>
                  </a:lnTo>
                  <a:lnTo>
                    <a:pt x="807692" y="839799"/>
                  </a:lnTo>
                  <a:lnTo>
                    <a:pt x="838488" y="808952"/>
                  </a:lnTo>
                  <a:lnTo>
                    <a:pt x="866418" y="775436"/>
                  </a:lnTo>
                  <a:lnTo>
                    <a:pt x="891279" y="739455"/>
                  </a:lnTo>
                  <a:lnTo>
                    <a:pt x="912869" y="701209"/>
                  </a:lnTo>
                  <a:lnTo>
                    <a:pt x="930987" y="660902"/>
                  </a:lnTo>
                  <a:lnTo>
                    <a:pt x="945430" y="618736"/>
                  </a:lnTo>
                  <a:lnTo>
                    <a:pt x="955996" y="574913"/>
                  </a:lnTo>
                  <a:lnTo>
                    <a:pt x="962484" y="529636"/>
                  </a:lnTo>
                  <a:lnTo>
                    <a:pt x="964692" y="483108"/>
                  </a:lnTo>
                  <a:lnTo>
                    <a:pt x="962484" y="436579"/>
                  </a:lnTo>
                  <a:lnTo>
                    <a:pt x="955996" y="391302"/>
                  </a:lnTo>
                  <a:lnTo>
                    <a:pt x="945430" y="347479"/>
                  </a:lnTo>
                  <a:lnTo>
                    <a:pt x="930987" y="305313"/>
                  </a:lnTo>
                  <a:lnTo>
                    <a:pt x="912869" y="265006"/>
                  </a:lnTo>
                  <a:lnTo>
                    <a:pt x="891279" y="226760"/>
                  </a:lnTo>
                  <a:lnTo>
                    <a:pt x="866418" y="190779"/>
                  </a:lnTo>
                  <a:lnTo>
                    <a:pt x="838488" y="157263"/>
                  </a:lnTo>
                  <a:lnTo>
                    <a:pt x="807692" y="126416"/>
                  </a:lnTo>
                  <a:lnTo>
                    <a:pt x="774230" y="98440"/>
                  </a:lnTo>
                  <a:lnTo>
                    <a:pt x="738306" y="73538"/>
                  </a:lnTo>
                  <a:lnTo>
                    <a:pt x="700120" y="51911"/>
                  </a:lnTo>
                  <a:lnTo>
                    <a:pt x="659876" y="33763"/>
                  </a:lnTo>
                  <a:lnTo>
                    <a:pt x="617774" y="19295"/>
                  </a:lnTo>
                  <a:lnTo>
                    <a:pt x="574017" y="8710"/>
                  </a:lnTo>
                  <a:lnTo>
                    <a:pt x="528807" y="2211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10070" y="2436418"/>
              <a:ext cx="455930" cy="320675"/>
            </a:xfrm>
            <a:custGeom>
              <a:avLst/>
              <a:gdLst/>
              <a:ahLst/>
              <a:cxnLst/>
              <a:rect l="l" t="t" r="r" b="b"/>
              <a:pathLst>
                <a:path w="455929" h="320675">
                  <a:moveTo>
                    <a:pt x="455803" y="0"/>
                  </a:moveTo>
                  <a:lnTo>
                    <a:pt x="0" y="0"/>
                  </a:lnTo>
                  <a:lnTo>
                    <a:pt x="0" y="34340"/>
                  </a:lnTo>
                  <a:lnTo>
                    <a:pt x="0" y="103035"/>
                  </a:lnTo>
                  <a:lnTo>
                    <a:pt x="0" y="320560"/>
                  </a:lnTo>
                  <a:lnTo>
                    <a:pt x="455803" y="320560"/>
                  </a:lnTo>
                  <a:lnTo>
                    <a:pt x="455803" y="286219"/>
                  </a:lnTo>
                  <a:lnTo>
                    <a:pt x="34188" y="286219"/>
                  </a:lnTo>
                  <a:lnTo>
                    <a:pt x="34188" y="217525"/>
                  </a:lnTo>
                  <a:lnTo>
                    <a:pt x="148132" y="217525"/>
                  </a:lnTo>
                  <a:lnTo>
                    <a:pt x="148132" y="285800"/>
                  </a:lnTo>
                  <a:lnTo>
                    <a:pt x="170929" y="285800"/>
                  </a:lnTo>
                  <a:lnTo>
                    <a:pt x="170929" y="217525"/>
                  </a:lnTo>
                  <a:lnTo>
                    <a:pt x="284873" y="217525"/>
                  </a:lnTo>
                  <a:lnTo>
                    <a:pt x="284873" y="285800"/>
                  </a:lnTo>
                  <a:lnTo>
                    <a:pt x="307670" y="285800"/>
                  </a:lnTo>
                  <a:lnTo>
                    <a:pt x="307670" y="217525"/>
                  </a:lnTo>
                  <a:lnTo>
                    <a:pt x="421614" y="217525"/>
                  </a:lnTo>
                  <a:lnTo>
                    <a:pt x="421614" y="285800"/>
                  </a:lnTo>
                  <a:lnTo>
                    <a:pt x="455803" y="285800"/>
                  </a:lnTo>
                  <a:lnTo>
                    <a:pt x="455803" y="217525"/>
                  </a:lnTo>
                  <a:lnTo>
                    <a:pt x="455803" y="217195"/>
                  </a:lnTo>
                  <a:lnTo>
                    <a:pt x="455803" y="194627"/>
                  </a:lnTo>
                  <a:lnTo>
                    <a:pt x="34188" y="194627"/>
                  </a:lnTo>
                  <a:lnTo>
                    <a:pt x="34188" y="125933"/>
                  </a:lnTo>
                  <a:lnTo>
                    <a:pt x="148132" y="125933"/>
                  </a:lnTo>
                  <a:lnTo>
                    <a:pt x="148132" y="194335"/>
                  </a:lnTo>
                  <a:lnTo>
                    <a:pt x="170929" y="194335"/>
                  </a:lnTo>
                  <a:lnTo>
                    <a:pt x="170929" y="125933"/>
                  </a:lnTo>
                  <a:lnTo>
                    <a:pt x="284873" y="125933"/>
                  </a:lnTo>
                  <a:lnTo>
                    <a:pt x="284873" y="194335"/>
                  </a:lnTo>
                  <a:lnTo>
                    <a:pt x="307670" y="194335"/>
                  </a:lnTo>
                  <a:lnTo>
                    <a:pt x="307670" y="125933"/>
                  </a:lnTo>
                  <a:lnTo>
                    <a:pt x="421614" y="125933"/>
                  </a:lnTo>
                  <a:lnTo>
                    <a:pt x="421614" y="194335"/>
                  </a:lnTo>
                  <a:lnTo>
                    <a:pt x="455803" y="194335"/>
                  </a:lnTo>
                  <a:lnTo>
                    <a:pt x="455803" y="125933"/>
                  </a:lnTo>
                  <a:lnTo>
                    <a:pt x="455803" y="125742"/>
                  </a:lnTo>
                  <a:lnTo>
                    <a:pt x="455803" y="103035"/>
                  </a:lnTo>
                  <a:lnTo>
                    <a:pt x="34188" y="103035"/>
                  </a:lnTo>
                  <a:lnTo>
                    <a:pt x="34188" y="34340"/>
                  </a:lnTo>
                  <a:lnTo>
                    <a:pt x="148132" y="34340"/>
                  </a:lnTo>
                  <a:lnTo>
                    <a:pt x="148132" y="102870"/>
                  </a:lnTo>
                  <a:lnTo>
                    <a:pt x="170929" y="102870"/>
                  </a:lnTo>
                  <a:lnTo>
                    <a:pt x="170929" y="34340"/>
                  </a:lnTo>
                  <a:lnTo>
                    <a:pt x="284873" y="34340"/>
                  </a:lnTo>
                  <a:lnTo>
                    <a:pt x="284873" y="102870"/>
                  </a:lnTo>
                  <a:lnTo>
                    <a:pt x="307670" y="102870"/>
                  </a:lnTo>
                  <a:lnTo>
                    <a:pt x="307670" y="34340"/>
                  </a:lnTo>
                  <a:lnTo>
                    <a:pt x="421614" y="34340"/>
                  </a:lnTo>
                  <a:lnTo>
                    <a:pt x="421614" y="102870"/>
                  </a:lnTo>
                  <a:lnTo>
                    <a:pt x="455803" y="102870"/>
                  </a:lnTo>
                  <a:lnTo>
                    <a:pt x="455803" y="34340"/>
                  </a:lnTo>
                  <a:lnTo>
                    <a:pt x="4558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315202" y="3340353"/>
            <a:ext cx="1443355" cy="54419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>
              <a:lnSpc>
                <a:spcPct val="91800"/>
              </a:lnSpc>
              <a:spcBef>
                <a:spcPts val="215"/>
              </a:spcBef>
            </a:pPr>
            <a:r>
              <a:rPr dirty="0" sz="1200" spc="-65">
                <a:latin typeface="Arial"/>
                <a:cs typeface="Arial"/>
              </a:rPr>
              <a:t>3- </a:t>
            </a:r>
            <a:r>
              <a:rPr dirty="0" sz="1200" spc="-105">
                <a:latin typeface="Arial"/>
                <a:cs typeface="Arial"/>
              </a:rPr>
              <a:t>ITERATE</a:t>
            </a:r>
            <a:r>
              <a:rPr dirty="0" sz="1200" spc="-280">
                <a:latin typeface="Arial"/>
                <a:cs typeface="Arial"/>
              </a:rPr>
              <a:t> </a:t>
            </a:r>
            <a:r>
              <a:rPr dirty="0" sz="1200" spc="-90">
                <a:latin typeface="Arial"/>
                <a:cs typeface="Arial"/>
              </a:rPr>
              <a:t>THROUGH  </a:t>
            </a:r>
            <a:r>
              <a:rPr dirty="0" sz="1200" spc="-95">
                <a:latin typeface="Arial"/>
                <a:cs typeface="Arial"/>
              </a:rPr>
              <a:t>THE </a:t>
            </a:r>
            <a:r>
              <a:rPr dirty="0" sz="1200" spc="-100">
                <a:latin typeface="Arial"/>
                <a:cs typeface="Arial"/>
              </a:rPr>
              <a:t>TABLES </a:t>
            </a:r>
            <a:r>
              <a:rPr dirty="0" sz="1200" spc="-75">
                <a:latin typeface="Arial"/>
                <a:cs typeface="Arial"/>
              </a:rPr>
              <a:t>TO  </a:t>
            </a:r>
            <a:r>
              <a:rPr dirty="0" sz="1200" spc="-110">
                <a:latin typeface="Arial"/>
                <a:cs typeface="Arial"/>
              </a:rPr>
              <a:t>EXTRACT </a:t>
            </a:r>
            <a:r>
              <a:rPr dirty="0" sz="1200" spc="-95">
                <a:latin typeface="Arial"/>
                <a:cs typeface="Arial"/>
              </a:rPr>
              <a:t>THE</a:t>
            </a:r>
            <a:r>
              <a:rPr dirty="0" sz="1200" spc="-204">
                <a:latin typeface="Arial"/>
                <a:cs typeface="Arial"/>
              </a:rPr>
              <a:t> </a:t>
            </a:r>
            <a:r>
              <a:rPr dirty="0" sz="1200" spc="-8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414004" y="2112264"/>
            <a:ext cx="965200" cy="966469"/>
            <a:chOff x="8414004" y="2112264"/>
            <a:chExt cx="965200" cy="966469"/>
          </a:xfrm>
        </p:grpSpPr>
        <p:sp>
          <p:nvSpPr>
            <p:cNvPr id="28" name="object 28"/>
            <p:cNvSpPr/>
            <p:nvPr/>
          </p:nvSpPr>
          <p:spPr>
            <a:xfrm>
              <a:off x="8414004" y="2112264"/>
              <a:ext cx="965200" cy="966469"/>
            </a:xfrm>
            <a:custGeom>
              <a:avLst/>
              <a:gdLst/>
              <a:ahLst/>
              <a:cxnLst/>
              <a:rect l="l" t="t" r="r" b="b"/>
              <a:pathLst>
                <a:path w="965200" h="966469">
                  <a:moveTo>
                    <a:pt x="482346" y="0"/>
                  </a:moveTo>
                  <a:lnTo>
                    <a:pt x="435884" y="2211"/>
                  </a:lnTo>
                  <a:lnTo>
                    <a:pt x="390674" y="8710"/>
                  </a:lnTo>
                  <a:lnTo>
                    <a:pt x="346917" y="19295"/>
                  </a:lnTo>
                  <a:lnTo>
                    <a:pt x="304815" y="33763"/>
                  </a:lnTo>
                  <a:lnTo>
                    <a:pt x="264571" y="51911"/>
                  </a:lnTo>
                  <a:lnTo>
                    <a:pt x="226385" y="73538"/>
                  </a:lnTo>
                  <a:lnTo>
                    <a:pt x="190461" y="98440"/>
                  </a:lnTo>
                  <a:lnTo>
                    <a:pt x="156999" y="126416"/>
                  </a:lnTo>
                  <a:lnTo>
                    <a:pt x="126203" y="157263"/>
                  </a:lnTo>
                  <a:lnTo>
                    <a:pt x="98273" y="190779"/>
                  </a:lnTo>
                  <a:lnTo>
                    <a:pt x="73412" y="226760"/>
                  </a:lnTo>
                  <a:lnTo>
                    <a:pt x="51822" y="265006"/>
                  </a:lnTo>
                  <a:lnTo>
                    <a:pt x="33704" y="305313"/>
                  </a:lnTo>
                  <a:lnTo>
                    <a:pt x="19261" y="347479"/>
                  </a:lnTo>
                  <a:lnTo>
                    <a:pt x="8695" y="391302"/>
                  </a:lnTo>
                  <a:lnTo>
                    <a:pt x="2207" y="436579"/>
                  </a:lnTo>
                  <a:lnTo>
                    <a:pt x="0" y="483108"/>
                  </a:lnTo>
                  <a:lnTo>
                    <a:pt x="2207" y="529636"/>
                  </a:lnTo>
                  <a:lnTo>
                    <a:pt x="8695" y="574913"/>
                  </a:lnTo>
                  <a:lnTo>
                    <a:pt x="19261" y="618736"/>
                  </a:lnTo>
                  <a:lnTo>
                    <a:pt x="33704" y="660902"/>
                  </a:lnTo>
                  <a:lnTo>
                    <a:pt x="51822" y="701209"/>
                  </a:lnTo>
                  <a:lnTo>
                    <a:pt x="73412" y="739455"/>
                  </a:lnTo>
                  <a:lnTo>
                    <a:pt x="98273" y="775436"/>
                  </a:lnTo>
                  <a:lnTo>
                    <a:pt x="126203" y="808952"/>
                  </a:lnTo>
                  <a:lnTo>
                    <a:pt x="156999" y="839799"/>
                  </a:lnTo>
                  <a:lnTo>
                    <a:pt x="190461" y="867775"/>
                  </a:lnTo>
                  <a:lnTo>
                    <a:pt x="226385" y="892677"/>
                  </a:lnTo>
                  <a:lnTo>
                    <a:pt x="264571" y="914304"/>
                  </a:lnTo>
                  <a:lnTo>
                    <a:pt x="304815" y="932452"/>
                  </a:lnTo>
                  <a:lnTo>
                    <a:pt x="346917" y="946920"/>
                  </a:lnTo>
                  <a:lnTo>
                    <a:pt x="390674" y="957505"/>
                  </a:lnTo>
                  <a:lnTo>
                    <a:pt x="435884" y="964004"/>
                  </a:lnTo>
                  <a:lnTo>
                    <a:pt x="482346" y="966215"/>
                  </a:lnTo>
                  <a:lnTo>
                    <a:pt x="528807" y="964004"/>
                  </a:lnTo>
                  <a:lnTo>
                    <a:pt x="574017" y="957505"/>
                  </a:lnTo>
                  <a:lnTo>
                    <a:pt x="617774" y="946920"/>
                  </a:lnTo>
                  <a:lnTo>
                    <a:pt x="659876" y="932452"/>
                  </a:lnTo>
                  <a:lnTo>
                    <a:pt x="700120" y="914304"/>
                  </a:lnTo>
                  <a:lnTo>
                    <a:pt x="738306" y="892677"/>
                  </a:lnTo>
                  <a:lnTo>
                    <a:pt x="774230" y="867775"/>
                  </a:lnTo>
                  <a:lnTo>
                    <a:pt x="807692" y="839799"/>
                  </a:lnTo>
                  <a:lnTo>
                    <a:pt x="838488" y="808952"/>
                  </a:lnTo>
                  <a:lnTo>
                    <a:pt x="866418" y="775436"/>
                  </a:lnTo>
                  <a:lnTo>
                    <a:pt x="891279" y="739455"/>
                  </a:lnTo>
                  <a:lnTo>
                    <a:pt x="912869" y="701209"/>
                  </a:lnTo>
                  <a:lnTo>
                    <a:pt x="930987" y="660902"/>
                  </a:lnTo>
                  <a:lnTo>
                    <a:pt x="945430" y="618736"/>
                  </a:lnTo>
                  <a:lnTo>
                    <a:pt x="955996" y="574913"/>
                  </a:lnTo>
                  <a:lnTo>
                    <a:pt x="962484" y="529636"/>
                  </a:lnTo>
                  <a:lnTo>
                    <a:pt x="964692" y="483108"/>
                  </a:lnTo>
                  <a:lnTo>
                    <a:pt x="962484" y="436579"/>
                  </a:lnTo>
                  <a:lnTo>
                    <a:pt x="955996" y="391302"/>
                  </a:lnTo>
                  <a:lnTo>
                    <a:pt x="945430" y="347479"/>
                  </a:lnTo>
                  <a:lnTo>
                    <a:pt x="930987" y="305313"/>
                  </a:lnTo>
                  <a:lnTo>
                    <a:pt x="912869" y="265006"/>
                  </a:lnTo>
                  <a:lnTo>
                    <a:pt x="891279" y="226760"/>
                  </a:lnTo>
                  <a:lnTo>
                    <a:pt x="866418" y="190779"/>
                  </a:lnTo>
                  <a:lnTo>
                    <a:pt x="838488" y="157263"/>
                  </a:lnTo>
                  <a:lnTo>
                    <a:pt x="807692" y="126416"/>
                  </a:lnTo>
                  <a:lnTo>
                    <a:pt x="774230" y="98440"/>
                  </a:lnTo>
                  <a:lnTo>
                    <a:pt x="738306" y="73538"/>
                  </a:lnTo>
                  <a:lnTo>
                    <a:pt x="700120" y="51911"/>
                  </a:lnTo>
                  <a:lnTo>
                    <a:pt x="659876" y="33763"/>
                  </a:lnTo>
                  <a:lnTo>
                    <a:pt x="617774" y="19295"/>
                  </a:lnTo>
                  <a:lnTo>
                    <a:pt x="574017" y="8710"/>
                  </a:lnTo>
                  <a:lnTo>
                    <a:pt x="528807" y="2211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46567" y="2413520"/>
              <a:ext cx="501650" cy="371475"/>
            </a:xfrm>
            <a:custGeom>
              <a:avLst/>
              <a:gdLst/>
              <a:ahLst/>
              <a:cxnLst/>
              <a:rect l="l" t="t" r="r" b="b"/>
              <a:pathLst>
                <a:path w="501650" h="371475">
                  <a:moveTo>
                    <a:pt x="351536" y="160070"/>
                  </a:moveTo>
                  <a:lnTo>
                    <a:pt x="296265" y="160070"/>
                  </a:lnTo>
                  <a:lnTo>
                    <a:pt x="296265" y="177215"/>
                  </a:lnTo>
                  <a:lnTo>
                    <a:pt x="351536" y="177215"/>
                  </a:lnTo>
                  <a:lnTo>
                    <a:pt x="351536" y="160070"/>
                  </a:lnTo>
                  <a:close/>
                </a:path>
                <a:path w="501650" h="371475">
                  <a:moveTo>
                    <a:pt x="376034" y="125768"/>
                  </a:moveTo>
                  <a:lnTo>
                    <a:pt x="296265" y="125768"/>
                  </a:lnTo>
                  <a:lnTo>
                    <a:pt x="296265" y="142913"/>
                  </a:lnTo>
                  <a:lnTo>
                    <a:pt x="376034" y="142913"/>
                  </a:lnTo>
                  <a:lnTo>
                    <a:pt x="376034" y="125768"/>
                  </a:lnTo>
                  <a:close/>
                </a:path>
                <a:path w="501650" h="371475">
                  <a:moveTo>
                    <a:pt x="376034" y="91465"/>
                  </a:moveTo>
                  <a:lnTo>
                    <a:pt x="296265" y="91465"/>
                  </a:lnTo>
                  <a:lnTo>
                    <a:pt x="296265" y="108623"/>
                  </a:lnTo>
                  <a:lnTo>
                    <a:pt x="376034" y="108623"/>
                  </a:lnTo>
                  <a:lnTo>
                    <a:pt x="376034" y="91465"/>
                  </a:lnTo>
                  <a:close/>
                </a:path>
                <a:path w="501650" h="371475">
                  <a:moveTo>
                    <a:pt x="444398" y="0"/>
                  </a:moveTo>
                  <a:lnTo>
                    <a:pt x="410222" y="0"/>
                  </a:lnTo>
                  <a:lnTo>
                    <a:pt x="410222" y="34340"/>
                  </a:lnTo>
                  <a:lnTo>
                    <a:pt x="410222" y="256959"/>
                  </a:lnTo>
                  <a:lnTo>
                    <a:pt x="262077" y="256959"/>
                  </a:lnTo>
                  <a:lnTo>
                    <a:pt x="262077" y="34340"/>
                  </a:lnTo>
                  <a:lnTo>
                    <a:pt x="410222" y="34340"/>
                  </a:lnTo>
                  <a:lnTo>
                    <a:pt x="410222" y="0"/>
                  </a:lnTo>
                  <a:lnTo>
                    <a:pt x="239293" y="0"/>
                  </a:lnTo>
                  <a:lnTo>
                    <a:pt x="239293" y="34340"/>
                  </a:lnTo>
                  <a:lnTo>
                    <a:pt x="239293" y="256959"/>
                  </a:lnTo>
                  <a:lnTo>
                    <a:pt x="91160" y="256959"/>
                  </a:lnTo>
                  <a:lnTo>
                    <a:pt x="91160" y="34340"/>
                  </a:lnTo>
                  <a:lnTo>
                    <a:pt x="239293" y="34340"/>
                  </a:lnTo>
                  <a:lnTo>
                    <a:pt x="239293" y="0"/>
                  </a:lnTo>
                  <a:lnTo>
                    <a:pt x="56972" y="0"/>
                  </a:lnTo>
                  <a:lnTo>
                    <a:pt x="56972" y="34340"/>
                  </a:lnTo>
                  <a:lnTo>
                    <a:pt x="56972" y="256959"/>
                  </a:lnTo>
                  <a:lnTo>
                    <a:pt x="56972" y="291312"/>
                  </a:lnTo>
                  <a:lnTo>
                    <a:pt x="444398" y="291312"/>
                  </a:lnTo>
                  <a:lnTo>
                    <a:pt x="444398" y="257251"/>
                  </a:lnTo>
                  <a:lnTo>
                    <a:pt x="444398" y="256959"/>
                  </a:lnTo>
                  <a:lnTo>
                    <a:pt x="444398" y="34340"/>
                  </a:lnTo>
                  <a:lnTo>
                    <a:pt x="444398" y="0"/>
                  </a:lnTo>
                  <a:close/>
                </a:path>
                <a:path w="501650" h="371475">
                  <a:moveTo>
                    <a:pt x="501383" y="34340"/>
                  </a:moveTo>
                  <a:lnTo>
                    <a:pt x="467194" y="34340"/>
                  </a:lnTo>
                  <a:lnTo>
                    <a:pt x="467194" y="314210"/>
                  </a:lnTo>
                  <a:lnTo>
                    <a:pt x="34188" y="314210"/>
                  </a:lnTo>
                  <a:lnTo>
                    <a:pt x="34175" y="34340"/>
                  </a:lnTo>
                  <a:lnTo>
                    <a:pt x="0" y="34340"/>
                  </a:lnTo>
                  <a:lnTo>
                    <a:pt x="0" y="314210"/>
                  </a:lnTo>
                  <a:lnTo>
                    <a:pt x="0" y="354914"/>
                  </a:lnTo>
                  <a:lnTo>
                    <a:pt x="199415" y="354914"/>
                  </a:lnTo>
                  <a:lnTo>
                    <a:pt x="199415" y="363816"/>
                  </a:lnTo>
                  <a:lnTo>
                    <a:pt x="202895" y="363816"/>
                  </a:lnTo>
                  <a:lnTo>
                    <a:pt x="202895" y="371449"/>
                  </a:lnTo>
                  <a:lnTo>
                    <a:pt x="298488" y="371449"/>
                  </a:lnTo>
                  <a:lnTo>
                    <a:pt x="298488" y="363816"/>
                  </a:lnTo>
                  <a:lnTo>
                    <a:pt x="301967" y="363816"/>
                  </a:lnTo>
                  <a:lnTo>
                    <a:pt x="301967" y="354914"/>
                  </a:lnTo>
                  <a:lnTo>
                    <a:pt x="501383" y="354914"/>
                  </a:lnTo>
                  <a:lnTo>
                    <a:pt x="501383" y="314210"/>
                  </a:lnTo>
                  <a:lnTo>
                    <a:pt x="501383" y="3434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101330" y="3340353"/>
            <a:ext cx="156273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0">
              <a:lnSpc>
                <a:spcPts val="138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4-</a:t>
            </a:r>
            <a:r>
              <a:rPr dirty="0" sz="1200" spc="-170">
                <a:latin typeface="Arial"/>
                <a:cs typeface="Arial"/>
              </a:rPr>
              <a:t> </a:t>
            </a:r>
            <a:r>
              <a:rPr dirty="0" sz="1200" spc="-130">
                <a:latin typeface="Arial"/>
                <a:cs typeface="Arial"/>
              </a:rPr>
              <a:t>CREATE</a:t>
            </a:r>
            <a:r>
              <a:rPr dirty="0" sz="1200" spc="-185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AN</a:t>
            </a:r>
            <a:r>
              <a:rPr dirty="0" sz="1200" spc="-135">
                <a:latin typeface="Arial"/>
                <a:cs typeface="Arial"/>
              </a:rPr>
              <a:t> </a:t>
            </a:r>
            <a:r>
              <a:rPr dirty="0" sz="1200" spc="-90">
                <a:latin typeface="Arial"/>
                <a:cs typeface="Arial"/>
              </a:rPr>
              <a:t>EMPTY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80"/>
              </a:lnSpc>
            </a:pPr>
            <a:r>
              <a:rPr dirty="0" sz="1200" spc="-75">
                <a:latin typeface="Arial"/>
                <a:cs typeface="Arial"/>
              </a:rPr>
              <a:t>DICTIONARY</a:t>
            </a:r>
            <a:r>
              <a:rPr dirty="0" sz="1200" spc="-220">
                <a:latin typeface="Arial"/>
                <a:cs typeface="Arial"/>
              </a:rPr>
              <a:t> </a:t>
            </a:r>
            <a:r>
              <a:rPr dirty="0" sz="1200" spc="-75">
                <a:latin typeface="Arial"/>
                <a:cs typeface="Arial"/>
              </a:rPr>
              <a:t>TO</a:t>
            </a:r>
            <a:r>
              <a:rPr dirty="0" sz="1200" spc="-135">
                <a:latin typeface="Arial"/>
                <a:cs typeface="Arial"/>
              </a:rPr>
              <a:t> </a:t>
            </a:r>
            <a:r>
              <a:rPr dirty="0" sz="1200" spc="-65">
                <a:latin typeface="Arial"/>
                <a:cs typeface="Arial"/>
              </a:rPr>
              <a:t>FILL</a:t>
            </a:r>
            <a:r>
              <a:rPr dirty="0" sz="1200" spc="-130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273283" y="2112264"/>
            <a:ext cx="965200" cy="966469"/>
            <a:chOff x="10273283" y="2112264"/>
            <a:chExt cx="965200" cy="966469"/>
          </a:xfrm>
        </p:grpSpPr>
        <p:sp>
          <p:nvSpPr>
            <p:cNvPr id="32" name="object 32"/>
            <p:cNvSpPr/>
            <p:nvPr/>
          </p:nvSpPr>
          <p:spPr>
            <a:xfrm>
              <a:off x="10273283" y="2112264"/>
              <a:ext cx="965200" cy="966469"/>
            </a:xfrm>
            <a:custGeom>
              <a:avLst/>
              <a:gdLst/>
              <a:ahLst/>
              <a:cxnLst/>
              <a:rect l="l" t="t" r="r" b="b"/>
              <a:pathLst>
                <a:path w="965200" h="966469">
                  <a:moveTo>
                    <a:pt x="482346" y="0"/>
                  </a:moveTo>
                  <a:lnTo>
                    <a:pt x="435884" y="2211"/>
                  </a:lnTo>
                  <a:lnTo>
                    <a:pt x="390674" y="8710"/>
                  </a:lnTo>
                  <a:lnTo>
                    <a:pt x="346917" y="19295"/>
                  </a:lnTo>
                  <a:lnTo>
                    <a:pt x="304815" y="33763"/>
                  </a:lnTo>
                  <a:lnTo>
                    <a:pt x="264571" y="51911"/>
                  </a:lnTo>
                  <a:lnTo>
                    <a:pt x="226385" y="73538"/>
                  </a:lnTo>
                  <a:lnTo>
                    <a:pt x="190461" y="98440"/>
                  </a:lnTo>
                  <a:lnTo>
                    <a:pt x="156999" y="126416"/>
                  </a:lnTo>
                  <a:lnTo>
                    <a:pt x="126203" y="157263"/>
                  </a:lnTo>
                  <a:lnTo>
                    <a:pt x="98273" y="190779"/>
                  </a:lnTo>
                  <a:lnTo>
                    <a:pt x="73412" y="226760"/>
                  </a:lnTo>
                  <a:lnTo>
                    <a:pt x="51822" y="265006"/>
                  </a:lnTo>
                  <a:lnTo>
                    <a:pt x="33704" y="305313"/>
                  </a:lnTo>
                  <a:lnTo>
                    <a:pt x="19261" y="347479"/>
                  </a:lnTo>
                  <a:lnTo>
                    <a:pt x="8695" y="391302"/>
                  </a:lnTo>
                  <a:lnTo>
                    <a:pt x="2207" y="436579"/>
                  </a:lnTo>
                  <a:lnTo>
                    <a:pt x="0" y="483108"/>
                  </a:lnTo>
                  <a:lnTo>
                    <a:pt x="2207" y="529636"/>
                  </a:lnTo>
                  <a:lnTo>
                    <a:pt x="8695" y="574913"/>
                  </a:lnTo>
                  <a:lnTo>
                    <a:pt x="19261" y="618736"/>
                  </a:lnTo>
                  <a:lnTo>
                    <a:pt x="33704" y="660902"/>
                  </a:lnTo>
                  <a:lnTo>
                    <a:pt x="51822" y="701209"/>
                  </a:lnTo>
                  <a:lnTo>
                    <a:pt x="73412" y="739455"/>
                  </a:lnTo>
                  <a:lnTo>
                    <a:pt x="98273" y="775436"/>
                  </a:lnTo>
                  <a:lnTo>
                    <a:pt x="126203" y="808952"/>
                  </a:lnTo>
                  <a:lnTo>
                    <a:pt x="156999" y="839799"/>
                  </a:lnTo>
                  <a:lnTo>
                    <a:pt x="190461" y="867775"/>
                  </a:lnTo>
                  <a:lnTo>
                    <a:pt x="226385" y="892677"/>
                  </a:lnTo>
                  <a:lnTo>
                    <a:pt x="264571" y="914304"/>
                  </a:lnTo>
                  <a:lnTo>
                    <a:pt x="304815" y="932452"/>
                  </a:lnTo>
                  <a:lnTo>
                    <a:pt x="346917" y="946920"/>
                  </a:lnTo>
                  <a:lnTo>
                    <a:pt x="390674" y="957505"/>
                  </a:lnTo>
                  <a:lnTo>
                    <a:pt x="435884" y="964004"/>
                  </a:lnTo>
                  <a:lnTo>
                    <a:pt x="482346" y="966215"/>
                  </a:lnTo>
                  <a:lnTo>
                    <a:pt x="528807" y="964004"/>
                  </a:lnTo>
                  <a:lnTo>
                    <a:pt x="574017" y="957505"/>
                  </a:lnTo>
                  <a:lnTo>
                    <a:pt x="617774" y="946920"/>
                  </a:lnTo>
                  <a:lnTo>
                    <a:pt x="659876" y="932452"/>
                  </a:lnTo>
                  <a:lnTo>
                    <a:pt x="700120" y="914304"/>
                  </a:lnTo>
                  <a:lnTo>
                    <a:pt x="738306" y="892677"/>
                  </a:lnTo>
                  <a:lnTo>
                    <a:pt x="774230" y="867775"/>
                  </a:lnTo>
                  <a:lnTo>
                    <a:pt x="807692" y="839799"/>
                  </a:lnTo>
                  <a:lnTo>
                    <a:pt x="838488" y="808952"/>
                  </a:lnTo>
                  <a:lnTo>
                    <a:pt x="866418" y="775436"/>
                  </a:lnTo>
                  <a:lnTo>
                    <a:pt x="891279" y="739455"/>
                  </a:lnTo>
                  <a:lnTo>
                    <a:pt x="912869" y="701209"/>
                  </a:lnTo>
                  <a:lnTo>
                    <a:pt x="930987" y="660902"/>
                  </a:lnTo>
                  <a:lnTo>
                    <a:pt x="945430" y="618736"/>
                  </a:lnTo>
                  <a:lnTo>
                    <a:pt x="955996" y="574913"/>
                  </a:lnTo>
                  <a:lnTo>
                    <a:pt x="962484" y="529636"/>
                  </a:lnTo>
                  <a:lnTo>
                    <a:pt x="964692" y="483108"/>
                  </a:lnTo>
                  <a:lnTo>
                    <a:pt x="962484" y="436579"/>
                  </a:lnTo>
                  <a:lnTo>
                    <a:pt x="955996" y="391302"/>
                  </a:lnTo>
                  <a:lnTo>
                    <a:pt x="945430" y="347479"/>
                  </a:lnTo>
                  <a:lnTo>
                    <a:pt x="930987" y="305313"/>
                  </a:lnTo>
                  <a:lnTo>
                    <a:pt x="912869" y="265006"/>
                  </a:lnTo>
                  <a:lnTo>
                    <a:pt x="891279" y="226760"/>
                  </a:lnTo>
                  <a:lnTo>
                    <a:pt x="866418" y="190779"/>
                  </a:lnTo>
                  <a:lnTo>
                    <a:pt x="838488" y="157263"/>
                  </a:lnTo>
                  <a:lnTo>
                    <a:pt x="807692" y="126416"/>
                  </a:lnTo>
                  <a:lnTo>
                    <a:pt x="774230" y="98440"/>
                  </a:lnTo>
                  <a:lnTo>
                    <a:pt x="738306" y="73538"/>
                  </a:lnTo>
                  <a:lnTo>
                    <a:pt x="700120" y="51911"/>
                  </a:lnTo>
                  <a:lnTo>
                    <a:pt x="659876" y="33763"/>
                  </a:lnTo>
                  <a:lnTo>
                    <a:pt x="617774" y="19295"/>
                  </a:lnTo>
                  <a:lnTo>
                    <a:pt x="574017" y="8710"/>
                  </a:lnTo>
                  <a:lnTo>
                    <a:pt x="528807" y="2211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597007" y="2379230"/>
              <a:ext cx="319405" cy="434975"/>
            </a:xfrm>
            <a:custGeom>
              <a:avLst/>
              <a:gdLst/>
              <a:ahLst/>
              <a:cxnLst/>
              <a:rect l="l" t="t" r="r" b="b"/>
              <a:pathLst>
                <a:path w="319404" h="434975">
                  <a:moveTo>
                    <a:pt x="319062" y="297256"/>
                  </a:moveTo>
                  <a:lnTo>
                    <a:pt x="306476" y="315010"/>
                  </a:lnTo>
                  <a:lnTo>
                    <a:pt x="284873" y="324180"/>
                  </a:lnTo>
                  <a:lnTo>
                    <a:pt x="284873" y="370420"/>
                  </a:lnTo>
                  <a:lnTo>
                    <a:pt x="284873" y="384136"/>
                  </a:lnTo>
                  <a:lnTo>
                    <a:pt x="280314" y="388708"/>
                  </a:lnTo>
                  <a:lnTo>
                    <a:pt x="266636" y="388708"/>
                  </a:lnTo>
                  <a:lnTo>
                    <a:pt x="262077" y="384136"/>
                  </a:lnTo>
                  <a:lnTo>
                    <a:pt x="262077" y="370420"/>
                  </a:lnTo>
                  <a:lnTo>
                    <a:pt x="266636" y="365848"/>
                  </a:lnTo>
                  <a:lnTo>
                    <a:pt x="280314" y="365848"/>
                  </a:lnTo>
                  <a:lnTo>
                    <a:pt x="284873" y="370420"/>
                  </a:lnTo>
                  <a:lnTo>
                    <a:pt x="284873" y="324180"/>
                  </a:lnTo>
                  <a:lnTo>
                    <a:pt x="272199" y="329552"/>
                  </a:lnTo>
                  <a:lnTo>
                    <a:pt x="221475" y="339369"/>
                  </a:lnTo>
                  <a:lnTo>
                    <a:pt x="159524" y="342988"/>
                  </a:lnTo>
                  <a:lnTo>
                    <a:pt x="97586" y="339369"/>
                  </a:lnTo>
                  <a:lnTo>
                    <a:pt x="46863" y="329552"/>
                  </a:lnTo>
                  <a:lnTo>
                    <a:pt x="12585" y="315010"/>
                  </a:lnTo>
                  <a:lnTo>
                    <a:pt x="0" y="297256"/>
                  </a:lnTo>
                  <a:lnTo>
                    <a:pt x="0" y="388708"/>
                  </a:lnTo>
                  <a:lnTo>
                    <a:pt x="12585" y="406476"/>
                  </a:lnTo>
                  <a:lnTo>
                    <a:pt x="46863" y="421017"/>
                  </a:lnTo>
                  <a:lnTo>
                    <a:pt x="97586" y="430834"/>
                  </a:lnTo>
                  <a:lnTo>
                    <a:pt x="159524" y="434441"/>
                  </a:lnTo>
                  <a:lnTo>
                    <a:pt x="221475" y="430834"/>
                  </a:lnTo>
                  <a:lnTo>
                    <a:pt x="272199" y="421017"/>
                  </a:lnTo>
                  <a:lnTo>
                    <a:pt x="306476" y="406476"/>
                  </a:lnTo>
                  <a:lnTo>
                    <a:pt x="319062" y="388708"/>
                  </a:lnTo>
                  <a:lnTo>
                    <a:pt x="319062" y="365848"/>
                  </a:lnTo>
                  <a:lnTo>
                    <a:pt x="319062" y="342988"/>
                  </a:lnTo>
                  <a:lnTo>
                    <a:pt x="319062" y="297256"/>
                  </a:lnTo>
                  <a:close/>
                </a:path>
                <a:path w="319404" h="434975">
                  <a:moveTo>
                    <a:pt x="319062" y="182930"/>
                  </a:moveTo>
                  <a:lnTo>
                    <a:pt x="306476" y="200685"/>
                  </a:lnTo>
                  <a:lnTo>
                    <a:pt x="284873" y="209854"/>
                  </a:lnTo>
                  <a:lnTo>
                    <a:pt x="284873" y="256095"/>
                  </a:lnTo>
                  <a:lnTo>
                    <a:pt x="284873" y="269811"/>
                  </a:lnTo>
                  <a:lnTo>
                    <a:pt x="280314" y="274383"/>
                  </a:lnTo>
                  <a:lnTo>
                    <a:pt x="266636" y="274383"/>
                  </a:lnTo>
                  <a:lnTo>
                    <a:pt x="262077" y="269811"/>
                  </a:lnTo>
                  <a:lnTo>
                    <a:pt x="262077" y="256095"/>
                  </a:lnTo>
                  <a:lnTo>
                    <a:pt x="266636" y="251523"/>
                  </a:lnTo>
                  <a:lnTo>
                    <a:pt x="280314" y="251523"/>
                  </a:lnTo>
                  <a:lnTo>
                    <a:pt x="284873" y="256095"/>
                  </a:lnTo>
                  <a:lnTo>
                    <a:pt x="284873" y="209854"/>
                  </a:lnTo>
                  <a:lnTo>
                    <a:pt x="272199" y="215226"/>
                  </a:lnTo>
                  <a:lnTo>
                    <a:pt x="221475" y="225044"/>
                  </a:lnTo>
                  <a:lnTo>
                    <a:pt x="159524" y="228650"/>
                  </a:lnTo>
                  <a:lnTo>
                    <a:pt x="97586" y="225044"/>
                  </a:lnTo>
                  <a:lnTo>
                    <a:pt x="46863" y="215226"/>
                  </a:lnTo>
                  <a:lnTo>
                    <a:pt x="12585" y="200685"/>
                  </a:lnTo>
                  <a:lnTo>
                    <a:pt x="0" y="182930"/>
                  </a:lnTo>
                  <a:lnTo>
                    <a:pt x="0" y="274383"/>
                  </a:lnTo>
                  <a:lnTo>
                    <a:pt x="12585" y="292138"/>
                  </a:lnTo>
                  <a:lnTo>
                    <a:pt x="46863" y="306679"/>
                  </a:lnTo>
                  <a:lnTo>
                    <a:pt x="97586" y="316509"/>
                  </a:lnTo>
                  <a:lnTo>
                    <a:pt x="159524" y="320116"/>
                  </a:lnTo>
                  <a:lnTo>
                    <a:pt x="221475" y="316509"/>
                  </a:lnTo>
                  <a:lnTo>
                    <a:pt x="272199" y="306679"/>
                  </a:lnTo>
                  <a:lnTo>
                    <a:pt x="306476" y="292138"/>
                  </a:lnTo>
                  <a:lnTo>
                    <a:pt x="319062" y="274383"/>
                  </a:lnTo>
                  <a:lnTo>
                    <a:pt x="319062" y="251523"/>
                  </a:lnTo>
                  <a:lnTo>
                    <a:pt x="319062" y="228650"/>
                  </a:lnTo>
                  <a:lnTo>
                    <a:pt x="319062" y="182930"/>
                  </a:lnTo>
                  <a:close/>
                </a:path>
                <a:path w="319404" h="434975">
                  <a:moveTo>
                    <a:pt x="319062" y="68592"/>
                  </a:moveTo>
                  <a:lnTo>
                    <a:pt x="306476" y="86347"/>
                  </a:lnTo>
                  <a:lnTo>
                    <a:pt x="284873" y="95516"/>
                  </a:lnTo>
                  <a:lnTo>
                    <a:pt x="284873" y="141770"/>
                  </a:lnTo>
                  <a:lnTo>
                    <a:pt x="284873" y="155486"/>
                  </a:lnTo>
                  <a:lnTo>
                    <a:pt x="280314" y="160058"/>
                  </a:lnTo>
                  <a:lnTo>
                    <a:pt x="266636" y="160058"/>
                  </a:lnTo>
                  <a:lnTo>
                    <a:pt x="262077" y="155486"/>
                  </a:lnTo>
                  <a:lnTo>
                    <a:pt x="262077" y="141770"/>
                  </a:lnTo>
                  <a:lnTo>
                    <a:pt x="266636" y="137198"/>
                  </a:lnTo>
                  <a:lnTo>
                    <a:pt x="280314" y="137198"/>
                  </a:lnTo>
                  <a:lnTo>
                    <a:pt x="284873" y="141770"/>
                  </a:lnTo>
                  <a:lnTo>
                    <a:pt x="284873" y="95516"/>
                  </a:lnTo>
                  <a:lnTo>
                    <a:pt x="272199" y="100888"/>
                  </a:lnTo>
                  <a:lnTo>
                    <a:pt x="221475" y="110718"/>
                  </a:lnTo>
                  <a:lnTo>
                    <a:pt x="159524" y="114325"/>
                  </a:lnTo>
                  <a:lnTo>
                    <a:pt x="97586" y="110718"/>
                  </a:lnTo>
                  <a:lnTo>
                    <a:pt x="46863" y="100888"/>
                  </a:lnTo>
                  <a:lnTo>
                    <a:pt x="12585" y="86347"/>
                  </a:lnTo>
                  <a:lnTo>
                    <a:pt x="0" y="68592"/>
                  </a:lnTo>
                  <a:lnTo>
                    <a:pt x="0" y="160058"/>
                  </a:lnTo>
                  <a:lnTo>
                    <a:pt x="12585" y="177812"/>
                  </a:lnTo>
                  <a:lnTo>
                    <a:pt x="46863" y="192354"/>
                  </a:lnTo>
                  <a:lnTo>
                    <a:pt x="97586" y="202184"/>
                  </a:lnTo>
                  <a:lnTo>
                    <a:pt x="159524" y="205790"/>
                  </a:lnTo>
                  <a:lnTo>
                    <a:pt x="221475" y="202184"/>
                  </a:lnTo>
                  <a:lnTo>
                    <a:pt x="272199" y="192354"/>
                  </a:lnTo>
                  <a:lnTo>
                    <a:pt x="306476" y="177812"/>
                  </a:lnTo>
                  <a:lnTo>
                    <a:pt x="319062" y="160058"/>
                  </a:lnTo>
                  <a:lnTo>
                    <a:pt x="319062" y="137198"/>
                  </a:lnTo>
                  <a:lnTo>
                    <a:pt x="319062" y="114325"/>
                  </a:lnTo>
                  <a:lnTo>
                    <a:pt x="319062" y="68592"/>
                  </a:lnTo>
                  <a:close/>
                </a:path>
                <a:path w="319404" h="434975">
                  <a:moveTo>
                    <a:pt x="319062" y="45732"/>
                  </a:moveTo>
                  <a:lnTo>
                    <a:pt x="306527" y="27927"/>
                  </a:lnTo>
                  <a:lnTo>
                    <a:pt x="272338" y="13398"/>
                  </a:lnTo>
                  <a:lnTo>
                    <a:pt x="221627" y="3594"/>
                  </a:lnTo>
                  <a:lnTo>
                    <a:pt x="159524" y="0"/>
                  </a:lnTo>
                  <a:lnTo>
                    <a:pt x="97434" y="3594"/>
                  </a:lnTo>
                  <a:lnTo>
                    <a:pt x="46723" y="13398"/>
                  </a:lnTo>
                  <a:lnTo>
                    <a:pt x="12534" y="27927"/>
                  </a:lnTo>
                  <a:lnTo>
                    <a:pt x="0" y="45732"/>
                  </a:lnTo>
                  <a:lnTo>
                    <a:pt x="12534" y="63525"/>
                  </a:lnTo>
                  <a:lnTo>
                    <a:pt x="46723" y="78066"/>
                  </a:lnTo>
                  <a:lnTo>
                    <a:pt x="97434" y="87871"/>
                  </a:lnTo>
                  <a:lnTo>
                    <a:pt x="159524" y="91465"/>
                  </a:lnTo>
                  <a:lnTo>
                    <a:pt x="221627" y="87871"/>
                  </a:lnTo>
                  <a:lnTo>
                    <a:pt x="272338" y="78066"/>
                  </a:lnTo>
                  <a:lnTo>
                    <a:pt x="306527" y="63525"/>
                  </a:lnTo>
                  <a:lnTo>
                    <a:pt x="319062" y="4573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971023" y="3340353"/>
            <a:ext cx="157035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8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5- </a:t>
            </a:r>
            <a:r>
              <a:rPr dirty="0" sz="1200" spc="-90">
                <a:latin typeface="Arial"/>
                <a:cs typeface="Arial"/>
              </a:rPr>
              <a:t>APPEND</a:t>
            </a:r>
            <a:r>
              <a:rPr dirty="0" sz="1200" spc="-235">
                <a:latin typeface="Arial"/>
                <a:cs typeface="Arial"/>
              </a:rPr>
              <a:t> </a:t>
            </a:r>
            <a:r>
              <a:rPr dirty="0" sz="1200" spc="-110">
                <a:latin typeface="Arial"/>
                <a:cs typeface="Arial"/>
              </a:rPr>
              <a:t>EXTRACTED</a:t>
            </a:r>
            <a:endParaRPr sz="1200">
              <a:latin typeface="Arial"/>
              <a:cs typeface="Arial"/>
            </a:endParaRPr>
          </a:p>
          <a:p>
            <a:pPr marL="56515">
              <a:lnSpc>
                <a:spcPts val="1380"/>
              </a:lnSpc>
            </a:pPr>
            <a:r>
              <a:rPr dirty="0" sz="1200" spc="-80">
                <a:latin typeface="Arial"/>
                <a:cs typeface="Arial"/>
              </a:rPr>
              <a:t>DATA </a:t>
            </a:r>
            <a:r>
              <a:rPr dirty="0" sz="1200" spc="-75">
                <a:latin typeface="Arial"/>
                <a:cs typeface="Arial"/>
              </a:rPr>
              <a:t>TO</a:t>
            </a:r>
            <a:r>
              <a:rPr dirty="0" sz="1200" spc="-265">
                <a:latin typeface="Arial"/>
                <a:cs typeface="Arial"/>
              </a:rPr>
              <a:t> </a:t>
            </a:r>
            <a:r>
              <a:rPr dirty="0" sz="1200" spc="-75">
                <a:latin typeface="Arial"/>
                <a:cs typeface="Arial"/>
              </a:rPr>
              <a:t>DICTIONARY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25084" y="4407408"/>
            <a:ext cx="965200" cy="965200"/>
            <a:chOff x="5625084" y="4407408"/>
            <a:chExt cx="965200" cy="965200"/>
          </a:xfrm>
        </p:grpSpPr>
        <p:sp>
          <p:nvSpPr>
            <p:cNvPr id="36" name="object 36"/>
            <p:cNvSpPr/>
            <p:nvPr/>
          </p:nvSpPr>
          <p:spPr>
            <a:xfrm>
              <a:off x="5625084" y="4407408"/>
              <a:ext cx="965200" cy="965200"/>
            </a:xfrm>
            <a:custGeom>
              <a:avLst/>
              <a:gdLst/>
              <a:ahLst/>
              <a:cxnLst/>
              <a:rect l="l" t="t" r="r" b="b"/>
              <a:pathLst>
                <a:path w="965200" h="965200">
                  <a:moveTo>
                    <a:pt x="482345" y="0"/>
                  </a:moveTo>
                  <a:lnTo>
                    <a:pt x="435884" y="2207"/>
                  </a:lnTo>
                  <a:lnTo>
                    <a:pt x="390674" y="8695"/>
                  </a:lnTo>
                  <a:lnTo>
                    <a:pt x="346917" y="19261"/>
                  </a:lnTo>
                  <a:lnTo>
                    <a:pt x="304815" y="33704"/>
                  </a:lnTo>
                  <a:lnTo>
                    <a:pt x="264571" y="51822"/>
                  </a:lnTo>
                  <a:lnTo>
                    <a:pt x="226385" y="73412"/>
                  </a:lnTo>
                  <a:lnTo>
                    <a:pt x="190461" y="98273"/>
                  </a:lnTo>
                  <a:lnTo>
                    <a:pt x="156999" y="126203"/>
                  </a:lnTo>
                  <a:lnTo>
                    <a:pt x="126203" y="156999"/>
                  </a:lnTo>
                  <a:lnTo>
                    <a:pt x="98273" y="190461"/>
                  </a:lnTo>
                  <a:lnTo>
                    <a:pt x="73412" y="226385"/>
                  </a:lnTo>
                  <a:lnTo>
                    <a:pt x="51822" y="264571"/>
                  </a:lnTo>
                  <a:lnTo>
                    <a:pt x="33704" y="304815"/>
                  </a:lnTo>
                  <a:lnTo>
                    <a:pt x="19261" y="346917"/>
                  </a:lnTo>
                  <a:lnTo>
                    <a:pt x="8695" y="390674"/>
                  </a:lnTo>
                  <a:lnTo>
                    <a:pt x="2207" y="435884"/>
                  </a:lnTo>
                  <a:lnTo>
                    <a:pt x="0" y="482346"/>
                  </a:lnTo>
                  <a:lnTo>
                    <a:pt x="2207" y="528807"/>
                  </a:lnTo>
                  <a:lnTo>
                    <a:pt x="8695" y="574017"/>
                  </a:lnTo>
                  <a:lnTo>
                    <a:pt x="19261" y="617774"/>
                  </a:lnTo>
                  <a:lnTo>
                    <a:pt x="33704" y="659876"/>
                  </a:lnTo>
                  <a:lnTo>
                    <a:pt x="51822" y="700120"/>
                  </a:lnTo>
                  <a:lnTo>
                    <a:pt x="73412" y="738306"/>
                  </a:lnTo>
                  <a:lnTo>
                    <a:pt x="98273" y="774230"/>
                  </a:lnTo>
                  <a:lnTo>
                    <a:pt x="126203" y="807692"/>
                  </a:lnTo>
                  <a:lnTo>
                    <a:pt x="156999" y="838488"/>
                  </a:lnTo>
                  <a:lnTo>
                    <a:pt x="190461" y="866418"/>
                  </a:lnTo>
                  <a:lnTo>
                    <a:pt x="226385" y="891279"/>
                  </a:lnTo>
                  <a:lnTo>
                    <a:pt x="264571" y="912869"/>
                  </a:lnTo>
                  <a:lnTo>
                    <a:pt x="304815" y="930987"/>
                  </a:lnTo>
                  <a:lnTo>
                    <a:pt x="346917" y="945430"/>
                  </a:lnTo>
                  <a:lnTo>
                    <a:pt x="390674" y="955996"/>
                  </a:lnTo>
                  <a:lnTo>
                    <a:pt x="435884" y="962484"/>
                  </a:lnTo>
                  <a:lnTo>
                    <a:pt x="482345" y="964692"/>
                  </a:lnTo>
                  <a:lnTo>
                    <a:pt x="528807" y="962484"/>
                  </a:lnTo>
                  <a:lnTo>
                    <a:pt x="574017" y="955996"/>
                  </a:lnTo>
                  <a:lnTo>
                    <a:pt x="617774" y="945430"/>
                  </a:lnTo>
                  <a:lnTo>
                    <a:pt x="659876" y="930987"/>
                  </a:lnTo>
                  <a:lnTo>
                    <a:pt x="700120" y="912869"/>
                  </a:lnTo>
                  <a:lnTo>
                    <a:pt x="738306" y="891279"/>
                  </a:lnTo>
                  <a:lnTo>
                    <a:pt x="774230" y="866418"/>
                  </a:lnTo>
                  <a:lnTo>
                    <a:pt x="807692" y="838488"/>
                  </a:lnTo>
                  <a:lnTo>
                    <a:pt x="838488" y="807692"/>
                  </a:lnTo>
                  <a:lnTo>
                    <a:pt x="866418" y="774230"/>
                  </a:lnTo>
                  <a:lnTo>
                    <a:pt x="891279" y="738306"/>
                  </a:lnTo>
                  <a:lnTo>
                    <a:pt x="912869" y="700120"/>
                  </a:lnTo>
                  <a:lnTo>
                    <a:pt x="930987" y="659876"/>
                  </a:lnTo>
                  <a:lnTo>
                    <a:pt x="945430" y="617774"/>
                  </a:lnTo>
                  <a:lnTo>
                    <a:pt x="955996" y="574017"/>
                  </a:lnTo>
                  <a:lnTo>
                    <a:pt x="962484" y="528807"/>
                  </a:lnTo>
                  <a:lnTo>
                    <a:pt x="964691" y="482346"/>
                  </a:lnTo>
                  <a:lnTo>
                    <a:pt x="962484" y="435884"/>
                  </a:lnTo>
                  <a:lnTo>
                    <a:pt x="955996" y="390674"/>
                  </a:lnTo>
                  <a:lnTo>
                    <a:pt x="945430" y="346917"/>
                  </a:lnTo>
                  <a:lnTo>
                    <a:pt x="930987" y="304815"/>
                  </a:lnTo>
                  <a:lnTo>
                    <a:pt x="912869" y="264571"/>
                  </a:lnTo>
                  <a:lnTo>
                    <a:pt x="891279" y="226385"/>
                  </a:lnTo>
                  <a:lnTo>
                    <a:pt x="866418" y="190461"/>
                  </a:lnTo>
                  <a:lnTo>
                    <a:pt x="838488" y="156999"/>
                  </a:lnTo>
                  <a:lnTo>
                    <a:pt x="807692" y="126203"/>
                  </a:lnTo>
                  <a:lnTo>
                    <a:pt x="774230" y="98273"/>
                  </a:lnTo>
                  <a:lnTo>
                    <a:pt x="738306" y="73412"/>
                  </a:lnTo>
                  <a:lnTo>
                    <a:pt x="700120" y="51822"/>
                  </a:lnTo>
                  <a:lnTo>
                    <a:pt x="659876" y="33704"/>
                  </a:lnTo>
                  <a:lnTo>
                    <a:pt x="617774" y="19261"/>
                  </a:lnTo>
                  <a:lnTo>
                    <a:pt x="574017" y="8695"/>
                  </a:lnTo>
                  <a:lnTo>
                    <a:pt x="528807" y="2207"/>
                  </a:lnTo>
                  <a:lnTo>
                    <a:pt x="48234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65722" y="4664511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>
                  <a:moveTo>
                    <a:pt x="285662" y="0"/>
                  </a:moveTo>
                  <a:lnTo>
                    <a:pt x="41135" y="85509"/>
                  </a:lnTo>
                  <a:lnTo>
                    <a:pt x="17594" y="134010"/>
                  </a:lnTo>
                  <a:lnTo>
                    <a:pt x="17139" y="153917"/>
                  </a:lnTo>
                  <a:lnTo>
                    <a:pt x="17139" y="162468"/>
                  </a:lnTo>
                  <a:lnTo>
                    <a:pt x="18282" y="171019"/>
                  </a:lnTo>
                  <a:lnTo>
                    <a:pt x="19996" y="179000"/>
                  </a:lnTo>
                  <a:lnTo>
                    <a:pt x="8676" y="191177"/>
                  </a:lnTo>
                  <a:lnTo>
                    <a:pt x="2713" y="207575"/>
                  </a:lnTo>
                  <a:lnTo>
                    <a:pt x="392" y="226218"/>
                  </a:lnTo>
                  <a:lnTo>
                    <a:pt x="0" y="245128"/>
                  </a:lnTo>
                  <a:lnTo>
                    <a:pt x="910" y="259691"/>
                  </a:lnTo>
                  <a:lnTo>
                    <a:pt x="3856" y="273133"/>
                  </a:lnTo>
                  <a:lnTo>
                    <a:pt x="9159" y="284970"/>
                  </a:lnTo>
                  <a:lnTo>
                    <a:pt x="17139" y="294724"/>
                  </a:lnTo>
                  <a:lnTo>
                    <a:pt x="15756" y="302420"/>
                  </a:lnTo>
                  <a:lnTo>
                    <a:pt x="15497" y="310971"/>
                  </a:lnTo>
                  <a:lnTo>
                    <a:pt x="15774" y="320377"/>
                  </a:lnTo>
                  <a:lnTo>
                    <a:pt x="15997" y="330638"/>
                  </a:lnTo>
                  <a:lnTo>
                    <a:pt x="31423" y="378978"/>
                  </a:lnTo>
                  <a:lnTo>
                    <a:pt x="69693" y="397546"/>
                  </a:lnTo>
                  <a:lnTo>
                    <a:pt x="94785" y="372523"/>
                  </a:lnTo>
                  <a:lnTo>
                    <a:pt x="46277" y="353441"/>
                  </a:lnTo>
                  <a:lnTo>
                    <a:pt x="46277" y="308975"/>
                  </a:lnTo>
                  <a:lnTo>
                    <a:pt x="134812" y="308976"/>
                  </a:lnTo>
                  <a:lnTo>
                    <a:pt x="30851" y="267931"/>
                  </a:lnTo>
                  <a:lnTo>
                    <a:pt x="30851" y="216625"/>
                  </a:lnTo>
                  <a:lnTo>
                    <a:pt x="149064" y="216625"/>
                  </a:lnTo>
                  <a:lnTo>
                    <a:pt x="47991" y="176720"/>
                  </a:lnTo>
                  <a:lnTo>
                    <a:pt x="47991" y="125414"/>
                  </a:lnTo>
                  <a:lnTo>
                    <a:pt x="342579" y="125414"/>
                  </a:lnTo>
                  <a:lnTo>
                    <a:pt x="419051" y="49154"/>
                  </a:lnTo>
                  <a:lnTo>
                    <a:pt x="285662" y="0"/>
                  </a:lnTo>
                  <a:close/>
                </a:path>
                <a:path w="419100" h="398145">
                  <a:moveTo>
                    <a:pt x="134812" y="308976"/>
                  </a:moveTo>
                  <a:lnTo>
                    <a:pt x="46277" y="308975"/>
                  </a:lnTo>
                  <a:lnTo>
                    <a:pt x="125881" y="341513"/>
                  </a:lnTo>
                  <a:lnTo>
                    <a:pt x="151788" y="315678"/>
                  </a:lnTo>
                  <a:lnTo>
                    <a:pt x="134812" y="308976"/>
                  </a:lnTo>
                  <a:close/>
                </a:path>
                <a:path w="419100" h="398145">
                  <a:moveTo>
                    <a:pt x="149064" y="216625"/>
                  </a:moveTo>
                  <a:lnTo>
                    <a:pt x="30851" y="216625"/>
                  </a:lnTo>
                  <a:lnTo>
                    <a:pt x="188315" y="279252"/>
                  </a:lnTo>
                  <a:lnTo>
                    <a:pt x="228250" y="239427"/>
                  </a:lnTo>
                  <a:lnTo>
                    <a:pt x="206819" y="239427"/>
                  </a:lnTo>
                  <a:lnTo>
                    <a:pt x="149064" y="216625"/>
                  </a:lnTo>
                  <a:close/>
                </a:path>
                <a:path w="419100" h="398145">
                  <a:moveTo>
                    <a:pt x="243533" y="224187"/>
                  </a:moveTo>
                  <a:lnTo>
                    <a:pt x="206819" y="239427"/>
                  </a:lnTo>
                  <a:lnTo>
                    <a:pt x="228250" y="239427"/>
                  </a:lnTo>
                  <a:lnTo>
                    <a:pt x="243533" y="224187"/>
                  </a:lnTo>
                  <a:close/>
                </a:path>
                <a:path w="419100" h="398145">
                  <a:moveTo>
                    <a:pt x="342579" y="125414"/>
                  </a:moveTo>
                  <a:lnTo>
                    <a:pt x="47991" y="125414"/>
                  </a:lnTo>
                  <a:lnTo>
                    <a:pt x="206819" y="187551"/>
                  </a:lnTo>
                  <a:lnTo>
                    <a:pt x="330004" y="137955"/>
                  </a:lnTo>
                  <a:lnTo>
                    <a:pt x="342579" y="12541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321553" y="5634938"/>
            <a:ext cx="1572895" cy="3759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44780" marR="5080" indent="-132715">
              <a:lnSpc>
                <a:spcPts val="1320"/>
              </a:lnSpc>
              <a:spcBef>
                <a:spcPts val="240"/>
              </a:spcBef>
            </a:pPr>
            <a:r>
              <a:rPr dirty="0" sz="1200" spc="-25">
                <a:latin typeface="Arial"/>
                <a:cs typeface="Arial"/>
              </a:rPr>
              <a:t>6-</a:t>
            </a:r>
            <a:r>
              <a:rPr dirty="0" sz="1200" spc="-190">
                <a:latin typeface="Arial"/>
                <a:cs typeface="Arial"/>
              </a:rPr>
              <a:t> </a:t>
            </a:r>
            <a:r>
              <a:rPr dirty="0" sz="1200" spc="-130">
                <a:latin typeface="Arial"/>
                <a:cs typeface="Arial"/>
              </a:rPr>
              <a:t>CREATE </a:t>
            </a:r>
            <a:r>
              <a:rPr dirty="0" sz="1200" spc="-90">
                <a:latin typeface="Arial"/>
                <a:cs typeface="Arial"/>
              </a:rPr>
              <a:t>DATAFRAME  </a:t>
            </a:r>
            <a:r>
              <a:rPr dirty="0" sz="1200" spc="-95">
                <a:latin typeface="Arial"/>
                <a:cs typeface="Arial"/>
              </a:rPr>
              <a:t>FROM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 spc="-75">
                <a:latin typeface="Arial"/>
                <a:cs typeface="Arial"/>
              </a:rPr>
              <a:t>DICTIONARY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776" y="2391155"/>
            <a:ext cx="8010144" cy="4338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5492" y="1094689"/>
            <a:ext cx="59842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0"/>
              <a:t>Some</a:t>
            </a:r>
            <a:r>
              <a:rPr dirty="0" sz="3200" spc="-270"/>
              <a:t> </a:t>
            </a:r>
            <a:r>
              <a:rPr dirty="0" sz="3200" spc="-85"/>
              <a:t>types</a:t>
            </a:r>
            <a:r>
              <a:rPr dirty="0" sz="3200" spc="-270"/>
              <a:t> </a:t>
            </a:r>
            <a:r>
              <a:rPr dirty="0" sz="3200" spc="25"/>
              <a:t>of</a:t>
            </a:r>
            <a:r>
              <a:rPr dirty="0" sz="3200" spc="-265"/>
              <a:t> </a:t>
            </a:r>
            <a:r>
              <a:rPr dirty="0" sz="3200" spc="-35"/>
              <a:t>orbits</a:t>
            </a:r>
            <a:r>
              <a:rPr dirty="0" sz="3200" spc="-260"/>
              <a:t> </a:t>
            </a:r>
            <a:r>
              <a:rPr dirty="0" sz="3200" spc="25"/>
              <a:t>of</a:t>
            </a:r>
            <a:r>
              <a:rPr dirty="0" sz="3200" spc="-254"/>
              <a:t> </a:t>
            </a:r>
            <a:r>
              <a:rPr dirty="0" sz="3200" spc="-170"/>
              <a:t>each</a:t>
            </a:r>
            <a:r>
              <a:rPr dirty="0" sz="3200" spc="-285"/>
              <a:t> </a:t>
            </a:r>
            <a:r>
              <a:rPr dirty="0" sz="3200" spc="-110"/>
              <a:t>launch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6936" y="1569846"/>
            <a:ext cx="21018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0">
                <a:solidFill>
                  <a:srgbClr val="40B9D2"/>
                </a:solidFill>
              </a:rPr>
              <a:t>Data</a:t>
            </a:r>
            <a:r>
              <a:rPr dirty="0" sz="2400" spc="-565">
                <a:solidFill>
                  <a:srgbClr val="40B9D2"/>
                </a:solidFill>
              </a:rPr>
              <a:t> </a:t>
            </a:r>
            <a:r>
              <a:rPr dirty="0" sz="2400" spc="-105">
                <a:solidFill>
                  <a:srgbClr val="40B9D2"/>
                </a:solidFill>
              </a:rPr>
              <a:t>Wrangling </a:t>
            </a:r>
            <a:r>
              <a:rPr dirty="0" sz="2400" spc="-130">
                <a:solidFill>
                  <a:srgbClr val="40B9D2"/>
                </a:solidFill>
              </a:rPr>
              <a:t>II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103878" y="2004797"/>
            <a:ext cx="6149340" cy="313499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will</a:t>
            </a:r>
            <a:r>
              <a:rPr dirty="0" sz="2000" spc="-1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perform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EDA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determine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training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labels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-254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Calculate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1C7CDB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660"/>
              </a:spcBef>
            </a:pP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Number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launches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1C7CDB"/>
                </a:solidFill>
                <a:latin typeface="Arial"/>
                <a:cs typeface="Arial"/>
              </a:rPr>
              <a:t>for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each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site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660"/>
              </a:spcBef>
            </a:pP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Number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and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1C7CDB"/>
                </a:solidFill>
                <a:latin typeface="Arial"/>
                <a:cs typeface="Arial"/>
              </a:rPr>
              <a:t>ocurrent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each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1C7CDB"/>
                </a:solidFill>
                <a:latin typeface="Arial"/>
                <a:cs typeface="Arial"/>
              </a:rPr>
              <a:t>orbit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660"/>
              </a:spcBef>
            </a:pP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Number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and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ocurrence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mission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per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1C7CDB"/>
                </a:solidFill>
                <a:latin typeface="Arial"/>
                <a:cs typeface="Arial"/>
              </a:rPr>
              <a:t>orbit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1C7CDB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spcBef>
                <a:spcPts val="660"/>
              </a:spcBef>
              <a:buClr>
                <a:srgbClr val="40B9D2"/>
              </a:buClr>
              <a:buChar char=""/>
              <a:tabLst>
                <a:tab pos="144145" algn="l"/>
              </a:tabLst>
            </a:pPr>
            <a:r>
              <a:rPr dirty="0" sz="2000" spc="-85">
                <a:solidFill>
                  <a:srgbClr val="1C7CDB"/>
                </a:solidFill>
                <a:latin typeface="Arial"/>
                <a:cs typeface="Arial"/>
              </a:rPr>
              <a:t>Create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binary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landing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outcome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as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dependent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variable</a:t>
            </a:r>
            <a:endParaRPr sz="20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spcBef>
                <a:spcPts val="660"/>
              </a:spcBef>
              <a:buClr>
                <a:srgbClr val="40B9D2"/>
              </a:buClr>
              <a:buChar char=""/>
              <a:tabLst>
                <a:tab pos="144145" algn="l"/>
              </a:tabLst>
            </a:pP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Calculate </a:t>
            </a:r>
            <a:r>
              <a:rPr dirty="0" sz="2000" spc="-15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success</a:t>
            </a:r>
            <a:r>
              <a:rPr dirty="0" sz="2000" spc="-3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1C7CDB"/>
                </a:solidFill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spcBef>
                <a:spcPts val="660"/>
              </a:spcBef>
              <a:buClr>
                <a:srgbClr val="40B9D2"/>
              </a:buClr>
              <a:buChar char=""/>
              <a:tabLst>
                <a:tab pos="144145" algn="l"/>
              </a:tabLst>
            </a:pPr>
            <a:r>
              <a:rPr dirty="0" sz="2000" spc="-50">
                <a:solidFill>
                  <a:srgbClr val="1C7CDB"/>
                </a:solidFill>
                <a:latin typeface="Arial"/>
                <a:cs typeface="Arial"/>
              </a:rPr>
              <a:t>Export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data </a:t>
            </a:r>
            <a:r>
              <a:rPr dirty="0" sz="2000" spc="45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000" spc="-39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csv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724" y="1082420"/>
            <a:ext cx="254063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 spc="-135">
                <a:solidFill>
                  <a:srgbClr val="1C7CDB"/>
                </a:solidFill>
              </a:rPr>
              <a:t>Data</a:t>
            </a:r>
            <a:r>
              <a:rPr dirty="0" sz="3200" spc="-620">
                <a:solidFill>
                  <a:srgbClr val="1C7CDB"/>
                </a:solidFill>
              </a:rPr>
              <a:t> </a:t>
            </a:r>
            <a:r>
              <a:rPr dirty="0" sz="3200" spc="-135">
                <a:solidFill>
                  <a:srgbClr val="1C7CDB"/>
                </a:solidFill>
              </a:rPr>
              <a:t>Wrangling  </a:t>
            </a:r>
            <a:r>
              <a:rPr dirty="0" sz="3200" spc="-165">
                <a:solidFill>
                  <a:srgbClr val="1C7CDB"/>
                </a:solidFill>
              </a:rPr>
              <a:t>III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6337553" y="866394"/>
            <a:ext cx="2380615" cy="601980"/>
          </a:xfrm>
          <a:custGeom>
            <a:avLst/>
            <a:gdLst/>
            <a:ahLst/>
            <a:cxnLst/>
            <a:rect l="l" t="t" r="r" b="b"/>
            <a:pathLst>
              <a:path w="2380615" h="601980">
                <a:moveTo>
                  <a:pt x="2320290" y="0"/>
                </a:moveTo>
                <a:lnTo>
                  <a:pt x="60198" y="0"/>
                </a:ln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7"/>
                </a:lnTo>
                <a:lnTo>
                  <a:pt x="0" y="541781"/>
                </a:lnTo>
                <a:lnTo>
                  <a:pt x="4726" y="565225"/>
                </a:lnTo>
                <a:lnTo>
                  <a:pt x="17621" y="584358"/>
                </a:lnTo>
                <a:lnTo>
                  <a:pt x="36754" y="597253"/>
                </a:lnTo>
                <a:lnTo>
                  <a:pt x="60198" y="601979"/>
                </a:lnTo>
                <a:lnTo>
                  <a:pt x="2320290" y="601979"/>
                </a:lnTo>
                <a:lnTo>
                  <a:pt x="2343733" y="597253"/>
                </a:lnTo>
                <a:lnTo>
                  <a:pt x="2362866" y="584358"/>
                </a:lnTo>
                <a:lnTo>
                  <a:pt x="2375761" y="565225"/>
                </a:lnTo>
                <a:lnTo>
                  <a:pt x="2380488" y="541781"/>
                </a:lnTo>
                <a:lnTo>
                  <a:pt x="2380488" y="60197"/>
                </a:lnTo>
                <a:lnTo>
                  <a:pt x="2375761" y="36754"/>
                </a:lnTo>
                <a:lnTo>
                  <a:pt x="2362866" y="17621"/>
                </a:lnTo>
                <a:lnTo>
                  <a:pt x="2343733" y="4726"/>
                </a:lnTo>
                <a:lnTo>
                  <a:pt x="232029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95618" y="913003"/>
            <a:ext cx="1862455" cy="46291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439420" marR="5080" indent="-426720">
              <a:lnSpc>
                <a:spcPts val="1639"/>
              </a:lnSpc>
              <a:spcBef>
                <a:spcPts val="285"/>
              </a:spcBef>
            </a:pP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Loading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dirty="0" sz="15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4">
                <a:solidFill>
                  <a:srgbClr val="FFFFFF"/>
                </a:solidFill>
                <a:latin typeface="Arial"/>
                <a:cs typeface="Arial"/>
              </a:rPr>
              <a:t>EDA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37553" y="1505711"/>
            <a:ext cx="2380615" cy="866775"/>
            <a:chOff x="6337553" y="1505711"/>
            <a:chExt cx="2380615" cy="866775"/>
          </a:xfrm>
        </p:grpSpPr>
        <p:sp>
          <p:nvSpPr>
            <p:cNvPr id="8" name="object 8"/>
            <p:cNvSpPr/>
            <p:nvPr/>
          </p:nvSpPr>
          <p:spPr>
            <a:xfrm>
              <a:off x="7391399" y="1505711"/>
              <a:ext cx="269875" cy="226060"/>
            </a:xfrm>
            <a:custGeom>
              <a:avLst/>
              <a:gdLst/>
              <a:ahLst/>
              <a:cxnLst/>
              <a:rect l="l" t="t" r="r" b="b"/>
              <a:pathLst>
                <a:path w="269875" h="226060">
                  <a:moveTo>
                    <a:pt x="215773" y="0"/>
                  </a:moveTo>
                  <a:lnTo>
                    <a:pt x="53975" y="0"/>
                  </a:lnTo>
                  <a:lnTo>
                    <a:pt x="53975" y="112775"/>
                  </a:lnTo>
                  <a:lnTo>
                    <a:pt x="0" y="112775"/>
                  </a:lnTo>
                  <a:lnTo>
                    <a:pt x="134874" y="225551"/>
                  </a:lnTo>
                  <a:lnTo>
                    <a:pt x="269748" y="112775"/>
                  </a:lnTo>
                  <a:lnTo>
                    <a:pt x="215773" y="112775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AED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37553" y="1770125"/>
              <a:ext cx="2380615" cy="601980"/>
            </a:xfrm>
            <a:custGeom>
              <a:avLst/>
              <a:gdLst/>
              <a:ahLst/>
              <a:cxnLst/>
              <a:rect l="l" t="t" r="r" b="b"/>
              <a:pathLst>
                <a:path w="2380615" h="601980">
                  <a:moveTo>
                    <a:pt x="2320290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541782"/>
                  </a:lnTo>
                  <a:lnTo>
                    <a:pt x="4726" y="565225"/>
                  </a:lnTo>
                  <a:lnTo>
                    <a:pt x="17621" y="584358"/>
                  </a:lnTo>
                  <a:lnTo>
                    <a:pt x="36754" y="597253"/>
                  </a:lnTo>
                  <a:lnTo>
                    <a:pt x="60198" y="601979"/>
                  </a:lnTo>
                  <a:lnTo>
                    <a:pt x="2320290" y="601979"/>
                  </a:lnTo>
                  <a:lnTo>
                    <a:pt x="2343733" y="597253"/>
                  </a:lnTo>
                  <a:lnTo>
                    <a:pt x="2362866" y="584358"/>
                  </a:lnTo>
                  <a:lnTo>
                    <a:pt x="2375761" y="565225"/>
                  </a:lnTo>
                  <a:lnTo>
                    <a:pt x="2380488" y="541782"/>
                  </a:lnTo>
                  <a:lnTo>
                    <a:pt x="2380488" y="60198"/>
                  </a:lnTo>
                  <a:lnTo>
                    <a:pt x="2375761" y="36754"/>
                  </a:lnTo>
                  <a:lnTo>
                    <a:pt x="2362866" y="17621"/>
                  </a:lnTo>
                  <a:lnTo>
                    <a:pt x="2343733" y="4726"/>
                  </a:lnTo>
                  <a:lnTo>
                    <a:pt x="232029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511797" y="1816100"/>
            <a:ext cx="2030095" cy="46291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480059" marR="5080" indent="-467995">
              <a:lnSpc>
                <a:spcPts val="1639"/>
              </a:lnSpc>
              <a:spcBef>
                <a:spcPts val="285"/>
              </a:spcBef>
            </a:pP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Calculate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dirty="0" sz="15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or  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15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37553" y="2407920"/>
            <a:ext cx="2380615" cy="2672715"/>
            <a:chOff x="6337553" y="2407920"/>
            <a:chExt cx="2380615" cy="2672715"/>
          </a:xfrm>
        </p:grpSpPr>
        <p:sp>
          <p:nvSpPr>
            <p:cNvPr id="12" name="object 12"/>
            <p:cNvSpPr/>
            <p:nvPr/>
          </p:nvSpPr>
          <p:spPr>
            <a:xfrm>
              <a:off x="7391399" y="2407920"/>
              <a:ext cx="269875" cy="226060"/>
            </a:xfrm>
            <a:custGeom>
              <a:avLst/>
              <a:gdLst/>
              <a:ahLst/>
              <a:cxnLst/>
              <a:rect l="l" t="t" r="r" b="b"/>
              <a:pathLst>
                <a:path w="269875" h="226060">
                  <a:moveTo>
                    <a:pt x="215773" y="0"/>
                  </a:moveTo>
                  <a:lnTo>
                    <a:pt x="53975" y="0"/>
                  </a:lnTo>
                  <a:lnTo>
                    <a:pt x="53975" y="112775"/>
                  </a:lnTo>
                  <a:lnTo>
                    <a:pt x="0" y="112775"/>
                  </a:lnTo>
                  <a:lnTo>
                    <a:pt x="134874" y="225551"/>
                  </a:lnTo>
                  <a:lnTo>
                    <a:pt x="269748" y="112775"/>
                  </a:lnTo>
                  <a:lnTo>
                    <a:pt x="215773" y="112775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AED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37553" y="2672334"/>
              <a:ext cx="2380615" cy="601980"/>
            </a:xfrm>
            <a:custGeom>
              <a:avLst/>
              <a:gdLst/>
              <a:ahLst/>
              <a:cxnLst/>
              <a:rect l="l" t="t" r="r" b="b"/>
              <a:pathLst>
                <a:path w="2380615" h="601979">
                  <a:moveTo>
                    <a:pt x="2320290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541781"/>
                  </a:lnTo>
                  <a:lnTo>
                    <a:pt x="4726" y="565225"/>
                  </a:lnTo>
                  <a:lnTo>
                    <a:pt x="17621" y="584358"/>
                  </a:lnTo>
                  <a:lnTo>
                    <a:pt x="36754" y="597253"/>
                  </a:lnTo>
                  <a:lnTo>
                    <a:pt x="60198" y="601979"/>
                  </a:lnTo>
                  <a:lnTo>
                    <a:pt x="2320290" y="601979"/>
                  </a:lnTo>
                  <a:lnTo>
                    <a:pt x="2343733" y="597253"/>
                  </a:lnTo>
                  <a:lnTo>
                    <a:pt x="2362866" y="584358"/>
                  </a:lnTo>
                  <a:lnTo>
                    <a:pt x="2375761" y="565225"/>
                  </a:lnTo>
                  <a:lnTo>
                    <a:pt x="2380488" y="541781"/>
                  </a:lnTo>
                  <a:lnTo>
                    <a:pt x="2380488" y="60198"/>
                  </a:lnTo>
                  <a:lnTo>
                    <a:pt x="2375761" y="36754"/>
                  </a:lnTo>
                  <a:lnTo>
                    <a:pt x="2362866" y="17621"/>
                  </a:lnTo>
                  <a:lnTo>
                    <a:pt x="2343733" y="4726"/>
                  </a:lnTo>
                  <a:lnTo>
                    <a:pt x="232029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91399" y="3311652"/>
              <a:ext cx="269875" cy="226060"/>
            </a:xfrm>
            <a:custGeom>
              <a:avLst/>
              <a:gdLst/>
              <a:ahLst/>
              <a:cxnLst/>
              <a:rect l="l" t="t" r="r" b="b"/>
              <a:pathLst>
                <a:path w="269875" h="226060">
                  <a:moveTo>
                    <a:pt x="215773" y="0"/>
                  </a:moveTo>
                  <a:lnTo>
                    <a:pt x="53975" y="0"/>
                  </a:lnTo>
                  <a:lnTo>
                    <a:pt x="53975" y="112775"/>
                  </a:lnTo>
                  <a:lnTo>
                    <a:pt x="0" y="112775"/>
                  </a:lnTo>
                  <a:lnTo>
                    <a:pt x="134874" y="225551"/>
                  </a:lnTo>
                  <a:lnTo>
                    <a:pt x="269748" y="112775"/>
                  </a:lnTo>
                  <a:lnTo>
                    <a:pt x="215773" y="112775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AED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37553" y="3576066"/>
              <a:ext cx="2380615" cy="601980"/>
            </a:xfrm>
            <a:custGeom>
              <a:avLst/>
              <a:gdLst/>
              <a:ahLst/>
              <a:cxnLst/>
              <a:rect l="l" t="t" r="r" b="b"/>
              <a:pathLst>
                <a:path w="2380615" h="601979">
                  <a:moveTo>
                    <a:pt x="2320290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541782"/>
                  </a:lnTo>
                  <a:lnTo>
                    <a:pt x="4726" y="565225"/>
                  </a:lnTo>
                  <a:lnTo>
                    <a:pt x="17621" y="584358"/>
                  </a:lnTo>
                  <a:lnTo>
                    <a:pt x="36754" y="597253"/>
                  </a:lnTo>
                  <a:lnTo>
                    <a:pt x="60198" y="601980"/>
                  </a:lnTo>
                  <a:lnTo>
                    <a:pt x="2320290" y="601980"/>
                  </a:lnTo>
                  <a:lnTo>
                    <a:pt x="2343733" y="597253"/>
                  </a:lnTo>
                  <a:lnTo>
                    <a:pt x="2362866" y="584358"/>
                  </a:lnTo>
                  <a:lnTo>
                    <a:pt x="2375761" y="565225"/>
                  </a:lnTo>
                  <a:lnTo>
                    <a:pt x="2380488" y="541782"/>
                  </a:lnTo>
                  <a:lnTo>
                    <a:pt x="2380488" y="60198"/>
                  </a:lnTo>
                  <a:lnTo>
                    <a:pt x="2375761" y="36754"/>
                  </a:lnTo>
                  <a:lnTo>
                    <a:pt x="2362866" y="17621"/>
                  </a:lnTo>
                  <a:lnTo>
                    <a:pt x="2343733" y="4726"/>
                  </a:lnTo>
                  <a:lnTo>
                    <a:pt x="232029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91399" y="4213860"/>
              <a:ext cx="269875" cy="226060"/>
            </a:xfrm>
            <a:custGeom>
              <a:avLst/>
              <a:gdLst/>
              <a:ahLst/>
              <a:cxnLst/>
              <a:rect l="l" t="t" r="r" b="b"/>
              <a:pathLst>
                <a:path w="269875" h="226060">
                  <a:moveTo>
                    <a:pt x="215773" y="0"/>
                  </a:moveTo>
                  <a:lnTo>
                    <a:pt x="53975" y="0"/>
                  </a:lnTo>
                  <a:lnTo>
                    <a:pt x="53975" y="112775"/>
                  </a:lnTo>
                  <a:lnTo>
                    <a:pt x="0" y="112775"/>
                  </a:lnTo>
                  <a:lnTo>
                    <a:pt x="134874" y="225551"/>
                  </a:lnTo>
                  <a:lnTo>
                    <a:pt x="269748" y="112775"/>
                  </a:lnTo>
                  <a:lnTo>
                    <a:pt x="215773" y="112775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AED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37553" y="4478274"/>
              <a:ext cx="2380615" cy="601980"/>
            </a:xfrm>
            <a:custGeom>
              <a:avLst/>
              <a:gdLst/>
              <a:ahLst/>
              <a:cxnLst/>
              <a:rect l="l" t="t" r="r" b="b"/>
              <a:pathLst>
                <a:path w="2380615" h="601979">
                  <a:moveTo>
                    <a:pt x="2320290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541782"/>
                  </a:lnTo>
                  <a:lnTo>
                    <a:pt x="4726" y="565225"/>
                  </a:lnTo>
                  <a:lnTo>
                    <a:pt x="17621" y="584358"/>
                  </a:lnTo>
                  <a:lnTo>
                    <a:pt x="36754" y="597253"/>
                  </a:lnTo>
                  <a:lnTo>
                    <a:pt x="60198" y="601980"/>
                  </a:lnTo>
                  <a:lnTo>
                    <a:pt x="2320290" y="601980"/>
                  </a:lnTo>
                  <a:lnTo>
                    <a:pt x="2343733" y="597253"/>
                  </a:lnTo>
                  <a:lnTo>
                    <a:pt x="2362866" y="584358"/>
                  </a:lnTo>
                  <a:lnTo>
                    <a:pt x="2375761" y="565225"/>
                  </a:lnTo>
                  <a:lnTo>
                    <a:pt x="2380488" y="541782"/>
                  </a:lnTo>
                  <a:lnTo>
                    <a:pt x="2380488" y="60198"/>
                  </a:lnTo>
                  <a:lnTo>
                    <a:pt x="2375761" y="36754"/>
                  </a:lnTo>
                  <a:lnTo>
                    <a:pt x="2362866" y="17621"/>
                  </a:lnTo>
                  <a:lnTo>
                    <a:pt x="2343733" y="4726"/>
                  </a:lnTo>
                  <a:lnTo>
                    <a:pt x="232029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399021" y="2719196"/>
            <a:ext cx="2256790" cy="2165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720"/>
              </a:lnSpc>
              <a:spcBef>
                <a:spcPts val="100"/>
              </a:spcBef>
            </a:pP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Finding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bad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20"/>
              </a:lnSpc>
            </a:pP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outcomes </a:t>
            </a:r>
            <a:r>
              <a:rPr dirty="0" sz="1500" spc="-125">
                <a:solidFill>
                  <a:srgbClr val="FFFFFF"/>
                </a:solidFill>
                <a:latin typeface="Arial"/>
                <a:cs typeface="Arial"/>
              </a:rPr>
              <a:t>(Falses 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Nones)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algn="ctr" marL="45720" marR="39370">
              <a:lnSpc>
                <a:spcPts val="1639"/>
              </a:lnSpc>
            </a:pP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Presenting 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outcomes </a:t>
            </a:r>
            <a:r>
              <a:rPr dirty="0" sz="1500" spc="-15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0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or  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Determinate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00" spc="-13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dirty="0" sz="1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37553" y="5117591"/>
            <a:ext cx="2380615" cy="866775"/>
            <a:chOff x="6337553" y="5117591"/>
            <a:chExt cx="2380615" cy="866775"/>
          </a:xfrm>
        </p:grpSpPr>
        <p:sp>
          <p:nvSpPr>
            <p:cNvPr id="20" name="object 20"/>
            <p:cNvSpPr/>
            <p:nvPr/>
          </p:nvSpPr>
          <p:spPr>
            <a:xfrm>
              <a:off x="7391399" y="5117591"/>
              <a:ext cx="269875" cy="226060"/>
            </a:xfrm>
            <a:custGeom>
              <a:avLst/>
              <a:gdLst/>
              <a:ahLst/>
              <a:cxnLst/>
              <a:rect l="l" t="t" r="r" b="b"/>
              <a:pathLst>
                <a:path w="269875" h="226060">
                  <a:moveTo>
                    <a:pt x="215773" y="0"/>
                  </a:moveTo>
                  <a:lnTo>
                    <a:pt x="53975" y="0"/>
                  </a:lnTo>
                  <a:lnTo>
                    <a:pt x="53975" y="112775"/>
                  </a:lnTo>
                  <a:lnTo>
                    <a:pt x="0" y="112775"/>
                  </a:lnTo>
                  <a:lnTo>
                    <a:pt x="134874" y="225551"/>
                  </a:lnTo>
                  <a:lnTo>
                    <a:pt x="269748" y="112775"/>
                  </a:lnTo>
                  <a:lnTo>
                    <a:pt x="215773" y="112775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AED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37553" y="5382005"/>
              <a:ext cx="2380615" cy="601980"/>
            </a:xfrm>
            <a:custGeom>
              <a:avLst/>
              <a:gdLst/>
              <a:ahLst/>
              <a:cxnLst/>
              <a:rect l="l" t="t" r="r" b="b"/>
              <a:pathLst>
                <a:path w="2380615" h="601979">
                  <a:moveTo>
                    <a:pt x="2320290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541782"/>
                  </a:lnTo>
                  <a:lnTo>
                    <a:pt x="4726" y="565214"/>
                  </a:lnTo>
                  <a:lnTo>
                    <a:pt x="17621" y="584349"/>
                  </a:lnTo>
                  <a:lnTo>
                    <a:pt x="36754" y="597249"/>
                  </a:lnTo>
                  <a:lnTo>
                    <a:pt x="60198" y="601980"/>
                  </a:lnTo>
                  <a:lnTo>
                    <a:pt x="2320290" y="601980"/>
                  </a:lnTo>
                  <a:lnTo>
                    <a:pt x="2343733" y="597249"/>
                  </a:lnTo>
                  <a:lnTo>
                    <a:pt x="2362866" y="584349"/>
                  </a:lnTo>
                  <a:lnTo>
                    <a:pt x="2375761" y="565214"/>
                  </a:lnTo>
                  <a:lnTo>
                    <a:pt x="2380488" y="541782"/>
                  </a:lnTo>
                  <a:lnTo>
                    <a:pt x="2380488" y="60198"/>
                  </a:lnTo>
                  <a:lnTo>
                    <a:pt x="2375761" y="36754"/>
                  </a:lnTo>
                  <a:lnTo>
                    <a:pt x="2362866" y="17621"/>
                  </a:lnTo>
                  <a:lnTo>
                    <a:pt x="2343733" y="4726"/>
                  </a:lnTo>
                  <a:lnTo>
                    <a:pt x="232029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431026" y="5533745"/>
            <a:ext cx="21920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Export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500" spc="-140">
                <a:solidFill>
                  <a:srgbClr val="FFFFFF"/>
                </a:solidFill>
                <a:latin typeface="Arial"/>
                <a:cs typeface="Arial"/>
              </a:rPr>
              <a:t>csv</a:t>
            </a:r>
            <a:r>
              <a:rPr dirty="0" sz="150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2855"/>
            <a:ext cx="998219" cy="4730115"/>
          </a:xfrm>
          <a:custGeom>
            <a:avLst/>
            <a:gdLst/>
            <a:ahLst/>
            <a:cxnLst/>
            <a:rect l="l" t="t" r="r" b="b"/>
            <a:pathLst>
              <a:path w="998219" h="4730115">
                <a:moveTo>
                  <a:pt x="998220" y="0"/>
                </a:moveTo>
                <a:lnTo>
                  <a:pt x="0" y="0"/>
                </a:lnTo>
                <a:lnTo>
                  <a:pt x="0" y="4729769"/>
                </a:lnTo>
                <a:lnTo>
                  <a:pt x="99822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3025" y="946226"/>
            <a:ext cx="6230620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830">
                <a:solidFill>
                  <a:srgbClr val="40B9D2"/>
                </a:solidFill>
              </a:rPr>
              <a:t></a:t>
            </a:r>
            <a:r>
              <a:rPr dirty="0" sz="1600" spc="409">
                <a:solidFill>
                  <a:srgbClr val="40B9D2"/>
                </a:solidFill>
              </a:rPr>
              <a:t> </a:t>
            </a:r>
            <a:r>
              <a:rPr dirty="0" sz="1600" spc="-100" b="1">
                <a:latin typeface="Arial"/>
                <a:cs typeface="Arial"/>
              </a:rPr>
              <a:t>We</a:t>
            </a:r>
            <a:r>
              <a:rPr dirty="0" sz="1600" spc="-105" b="1">
                <a:latin typeface="Arial"/>
                <a:cs typeface="Arial"/>
              </a:rPr>
              <a:t> </a:t>
            </a:r>
            <a:r>
              <a:rPr dirty="0" sz="1600" spc="-35" b="1">
                <a:latin typeface="Arial"/>
                <a:cs typeface="Arial"/>
              </a:rPr>
              <a:t>want</a:t>
            </a:r>
            <a:r>
              <a:rPr dirty="0" sz="1600" spc="-11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to</a:t>
            </a:r>
            <a:r>
              <a:rPr dirty="0" sz="1600" spc="-110" b="1">
                <a:latin typeface="Arial"/>
                <a:cs typeface="Arial"/>
              </a:rPr>
              <a:t> </a:t>
            </a:r>
            <a:r>
              <a:rPr dirty="0" sz="1600" spc="-80" b="1">
                <a:latin typeface="Arial"/>
                <a:cs typeface="Arial"/>
              </a:rPr>
              <a:t>make</a:t>
            </a:r>
            <a:r>
              <a:rPr dirty="0" sz="1600" spc="-105" b="1">
                <a:latin typeface="Arial"/>
                <a:cs typeface="Arial"/>
              </a:rPr>
              <a:t> </a:t>
            </a:r>
            <a:r>
              <a:rPr dirty="0" sz="1600" spc="-85" b="1">
                <a:latin typeface="Arial"/>
                <a:cs typeface="Arial"/>
              </a:rPr>
              <a:t>visualizations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to</a:t>
            </a:r>
            <a:r>
              <a:rPr dirty="0" sz="1600" spc="-100" b="1">
                <a:latin typeface="Arial"/>
                <a:cs typeface="Arial"/>
              </a:rPr>
              <a:t> </a:t>
            </a:r>
            <a:r>
              <a:rPr dirty="0" sz="1600" spc="-90" b="1">
                <a:latin typeface="Arial"/>
                <a:cs typeface="Arial"/>
              </a:rPr>
              <a:t>select</a:t>
            </a:r>
            <a:r>
              <a:rPr dirty="0" sz="1600" spc="-114" b="1">
                <a:latin typeface="Arial"/>
                <a:cs typeface="Arial"/>
              </a:rPr>
              <a:t> </a:t>
            </a:r>
            <a:r>
              <a:rPr dirty="0" sz="1600" spc="-45" b="1">
                <a:latin typeface="Arial"/>
                <a:cs typeface="Arial"/>
              </a:rPr>
              <a:t>important</a:t>
            </a:r>
            <a:r>
              <a:rPr dirty="0" sz="1600" spc="-80" b="1">
                <a:latin typeface="Arial"/>
                <a:cs typeface="Arial"/>
              </a:rPr>
              <a:t> </a:t>
            </a:r>
            <a:r>
              <a:rPr dirty="0" sz="1600" spc="-90" b="1">
                <a:latin typeface="Arial"/>
                <a:cs typeface="Arial"/>
              </a:rPr>
              <a:t>variables</a:t>
            </a:r>
            <a:r>
              <a:rPr dirty="0" sz="1600" spc="-11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that</a:t>
            </a:r>
            <a:r>
              <a:rPr dirty="0" sz="1600" spc="-85" b="1">
                <a:latin typeface="Arial"/>
                <a:cs typeface="Arial"/>
              </a:rPr>
              <a:t> </a:t>
            </a:r>
            <a:r>
              <a:rPr dirty="0" sz="1600" spc="-65" b="1">
                <a:latin typeface="Arial"/>
                <a:cs typeface="Arial"/>
              </a:rPr>
              <a:t>we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025" y="1166241"/>
            <a:ext cx="6026150" cy="1501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solidFill>
                  <a:srgbClr val="585858"/>
                </a:solidFill>
                <a:latin typeface="Arial"/>
                <a:cs typeface="Arial"/>
              </a:rPr>
              <a:t>will </a:t>
            </a:r>
            <a:r>
              <a:rPr dirty="0" sz="1600" spc="-135" b="1">
                <a:solidFill>
                  <a:srgbClr val="585858"/>
                </a:solidFill>
                <a:latin typeface="Arial"/>
                <a:cs typeface="Arial"/>
              </a:rPr>
              <a:t>use </a:t>
            </a:r>
            <a:r>
              <a:rPr dirty="0" sz="1600" spc="-20" b="1">
                <a:solidFill>
                  <a:srgbClr val="585858"/>
                </a:solidFill>
                <a:latin typeface="Arial"/>
                <a:cs typeface="Arial"/>
              </a:rPr>
              <a:t>to </a:t>
            </a:r>
            <a:r>
              <a:rPr dirty="0" sz="1600" spc="-70" b="1">
                <a:solidFill>
                  <a:srgbClr val="585858"/>
                </a:solidFill>
                <a:latin typeface="Arial"/>
                <a:cs typeface="Arial"/>
              </a:rPr>
              <a:t>predict </a:t>
            </a:r>
            <a:r>
              <a:rPr dirty="0" sz="1600" spc="-35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600" spc="-180" b="1">
                <a:solidFill>
                  <a:srgbClr val="585858"/>
                </a:solidFill>
                <a:latin typeface="Arial"/>
                <a:cs typeface="Arial"/>
              </a:rPr>
              <a:t>success </a:t>
            </a:r>
            <a:r>
              <a:rPr dirty="0" sz="1600" spc="-70" b="1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30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70" b="1">
                <a:solidFill>
                  <a:srgbClr val="585858"/>
                </a:solidFill>
                <a:latin typeface="Arial"/>
                <a:cs typeface="Arial"/>
              </a:rPr>
              <a:t>landing.</a:t>
            </a:r>
            <a:endParaRPr sz="1600">
              <a:latin typeface="Arial"/>
              <a:cs typeface="Arial"/>
            </a:endParaRPr>
          </a:p>
          <a:p>
            <a:pPr marL="195580" marR="5080" indent="-182880">
              <a:lnSpc>
                <a:spcPts val="1730"/>
              </a:lnSpc>
              <a:spcBef>
                <a:spcPts val="142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Scatter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plots </a:t>
            </a:r>
            <a:r>
              <a:rPr dirty="0" sz="1600" spc="-55">
                <a:solidFill>
                  <a:srgbClr val="585858"/>
                </a:solidFill>
                <a:latin typeface="Arial"/>
                <a:cs typeface="Arial"/>
              </a:rPr>
              <a:t>(cat 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plots) </a:t>
            </a:r>
            <a:r>
              <a:rPr dirty="0" sz="1600" spc="-55">
                <a:solidFill>
                  <a:srgbClr val="585858"/>
                </a:solidFill>
                <a:latin typeface="Arial"/>
                <a:cs typeface="Arial"/>
              </a:rPr>
              <a:t>were 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used </a:t>
            </a:r>
            <a:r>
              <a:rPr dirty="0" sz="1600" spc="30">
                <a:solidFill>
                  <a:srgbClr val="585858"/>
                </a:solidFill>
                <a:latin typeface="Arial"/>
                <a:cs typeface="Arial"/>
              </a:rPr>
              <a:t>to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view 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relationships </a:t>
            </a:r>
            <a:r>
              <a:rPr dirty="0" sz="1600" spc="5">
                <a:solidFill>
                  <a:srgbClr val="585858"/>
                </a:solidFill>
                <a:latin typeface="Arial"/>
                <a:cs typeface="Arial"/>
              </a:rPr>
              <a:t>of 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categorical 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independent </a:t>
            </a:r>
            <a:r>
              <a:rPr dirty="0" sz="1600" spc="-65">
                <a:solidFill>
                  <a:srgbClr val="585858"/>
                </a:solidFill>
                <a:latin typeface="Arial"/>
                <a:cs typeface="Arial"/>
              </a:rPr>
              <a:t>variables 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like </a:t>
            </a:r>
            <a:r>
              <a:rPr dirty="0" sz="1600" spc="-75">
                <a:solidFill>
                  <a:srgbClr val="585858"/>
                </a:solidFill>
                <a:latin typeface="Arial"/>
                <a:cs typeface="Arial"/>
              </a:rPr>
              <a:t>Launch 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Site,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Flight 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Number,  </a:t>
            </a:r>
            <a:r>
              <a:rPr dirty="0" sz="1600" spc="-70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Mass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65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5">
                <a:solidFill>
                  <a:srgbClr val="585858"/>
                </a:solidFill>
                <a:latin typeface="Arial"/>
                <a:cs typeface="Arial"/>
              </a:rPr>
              <a:t>orbit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type.</a:t>
            </a:r>
            <a:r>
              <a:rPr dirty="0" sz="1600" spc="-2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3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overlay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5">
                <a:solidFill>
                  <a:srgbClr val="585858"/>
                </a:solidFill>
                <a:latin typeface="Arial"/>
                <a:cs typeface="Arial"/>
              </a:rPr>
              <a:t>class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label</a:t>
            </a:r>
            <a:r>
              <a:rPr dirty="0" sz="16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1600" spc="-1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graph.</a:t>
            </a:r>
            <a:endParaRPr sz="1600">
              <a:latin typeface="Arial"/>
              <a:cs typeface="Arial"/>
            </a:endParaRPr>
          </a:p>
          <a:p>
            <a:pPr marL="236220" indent="-224154">
              <a:lnSpc>
                <a:spcPct val="100000"/>
              </a:lnSpc>
              <a:spcBef>
                <a:spcPts val="1170"/>
              </a:spcBef>
              <a:buClr>
                <a:srgbClr val="40B9D2"/>
              </a:buClr>
              <a:buChar char=""/>
              <a:tabLst>
                <a:tab pos="236220" algn="l"/>
                <a:tab pos="236854" algn="l"/>
              </a:tabLst>
            </a:pPr>
            <a:r>
              <a:rPr dirty="0" sz="1600" spc="145">
                <a:solidFill>
                  <a:srgbClr val="585858"/>
                </a:solidFill>
                <a:latin typeface="Arial"/>
                <a:cs typeface="Arial"/>
              </a:rPr>
              <a:t>•</a:t>
            </a:r>
            <a:r>
              <a:rPr dirty="0" sz="16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55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bar</a:t>
            </a:r>
            <a:r>
              <a:rPr dirty="0" sz="1600" spc="-10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chart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was</a:t>
            </a:r>
            <a:r>
              <a:rPr dirty="0" sz="1600" spc="-10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585858"/>
                </a:solidFill>
                <a:latin typeface="Arial"/>
                <a:cs typeface="Arial"/>
              </a:rPr>
              <a:t>visualize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success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rate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5">
                <a:solidFill>
                  <a:srgbClr val="585858"/>
                </a:solidFill>
                <a:latin typeface="Arial"/>
                <a:cs typeface="Arial"/>
              </a:rPr>
              <a:t>orbit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type.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3025" y="2797301"/>
            <a:ext cx="5755005" cy="1501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600" spc="145">
                <a:solidFill>
                  <a:srgbClr val="585858"/>
                </a:solidFill>
                <a:latin typeface="Arial"/>
                <a:cs typeface="Arial"/>
              </a:rPr>
              <a:t>•</a:t>
            </a:r>
            <a:r>
              <a:rPr dirty="0" sz="16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55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line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chart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was</a:t>
            </a:r>
            <a:r>
              <a:rPr dirty="0" sz="16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9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585858"/>
                </a:solidFill>
                <a:latin typeface="Arial"/>
                <a:cs typeface="Arial"/>
              </a:rPr>
              <a:t>visualize</a:t>
            </a:r>
            <a:r>
              <a:rPr dirty="0" sz="1600" spc="-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600" spc="-1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r>
              <a:rPr dirty="0" sz="1600" spc="-10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yearly</a:t>
            </a:r>
            <a:r>
              <a:rPr dirty="0" sz="1600" spc="-1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trend.</a:t>
            </a:r>
            <a:endParaRPr sz="1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1600" spc="-80" b="1">
                <a:solidFill>
                  <a:srgbClr val="585858"/>
                </a:solidFill>
                <a:latin typeface="Arial"/>
                <a:cs typeface="Arial"/>
              </a:rPr>
              <a:t>The Github </a:t>
            </a:r>
            <a:r>
              <a:rPr dirty="0" sz="1600" spc="-75" b="1">
                <a:solidFill>
                  <a:srgbClr val="585858"/>
                </a:solidFill>
                <a:latin typeface="Arial"/>
                <a:cs typeface="Arial"/>
              </a:rPr>
              <a:t>url </a:t>
            </a:r>
            <a:r>
              <a:rPr dirty="0" sz="1600" spc="-135" b="1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2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70" b="1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5580" marR="1816735" indent="-182880">
              <a:lnSpc>
                <a:spcPts val="1730"/>
              </a:lnSpc>
              <a:spcBef>
                <a:spcPts val="142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u="sng" sz="1600" spc="-4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https://github.com/singulritarian7/Capstone- </a:t>
            </a:r>
            <a:r>
              <a:rPr dirty="0" u="sng" sz="1600" spc="-4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Spacex/blob/master/jupyter-labs-eda- </a:t>
            </a:r>
            <a:r>
              <a:rPr dirty="0" u="sng" sz="1600" spc="-4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600" spc="-4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dataviz.ipynb.jupyterlite%20(1).ipynb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87283" y="762000"/>
            <a:ext cx="4204970" cy="5334000"/>
          </a:xfrm>
          <a:custGeom>
            <a:avLst/>
            <a:gdLst/>
            <a:ahLst/>
            <a:cxnLst/>
            <a:rect l="l" t="t" r="r" b="b"/>
            <a:pathLst>
              <a:path w="4204970" h="5334000">
                <a:moveTo>
                  <a:pt x="4204716" y="0"/>
                </a:moveTo>
                <a:lnTo>
                  <a:pt x="1015492" y="0"/>
                </a:lnTo>
                <a:lnTo>
                  <a:pt x="0" y="5334000"/>
                </a:lnTo>
                <a:lnTo>
                  <a:pt x="4204716" y="5334000"/>
                </a:lnTo>
                <a:lnTo>
                  <a:pt x="420471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62719" y="2839339"/>
            <a:ext cx="271399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spc="-285">
                <a:solidFill>
                  <a:srgbClr val="FFFFFF"/>
                </a:solidFill>
                <a:latin typeface="Arial"/>
                <a:cs typeface="Arial"/>
              </a:rPr>
              <a:t>EDA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600" spc="-5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dirty="0" sz="3600" spc="-15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r>
              <a:rPr dirty="0" sz="3600" spc="-4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2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15393" y="6426504"/>
            <a:ext cx="1682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 b="1">
                <a:solidFill>
                  <a:srgbClr val="40B9D2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768" y="312496"/>
            <a:ext cx="553847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90">
                <a:solidFill>
                  <a:srgbClr val="0A48CA"/>
                </a:solidFill>
              </a:rPr>
              <a:t>EDA</a:t>
            </a:r>
            <a:r>
              <a:rPr dirty="0" sz="3700" spc="-425">
                <a:solidFill>
                  <a:srgbClr val="0A48CA"/>
                </a:solidFill>
              </a:rPr>
              <a:t> </a:t>
            </a:r>
            <a:r>
              <a:rPr dirty="0" sz="3700" spc="-10">
                <a:solidFill>
                  <a:srgbClr val="0A48CA"/>
                </a:solidFill>
              </a:rPr>
              <a:t>with</a:t>
            </a:r>
            <a:r>
              <a:rPr dirty="0" sz="3700" spc="-395">
                <a:solidFill>
                  <a:srgbClr val="0A48CA"/>
                </a:solidFill>
              </a:rPr>
              <a:t> </a:t>
            </a:r>
            <a:r>
              <a:rPr dirty="0" sz="3700" spc="-155">
                <a:solidFill>
                  <a:srgbClr val="0A48CA"/>
                </a:solidFill>
              </a:rPr>
              <a:t>Data</a:t>
            </a:r>
            <a:r>
              <a:rPr dirty="0" sz="3700" spc="-660">
                <a:solidFill>
                  <a:srgbClr val="0A48CA"/>
                </a:solidFill>
              </a:rPr>
              <a:t> </a:t>
            </a:r>
            <a:r>
              <a:rPr dirty="0" sz="3700" spc="-155">
                <a:solidFill>
                  <a:srgbClr val="0A48CA"/>
                </a:solidFill>
              </a:rPr>
              <a:t>Visualization</a:t>
            </a:r>
            <a:r>
              <a:rPr dirty="0" sz="3700" spc="-370">
                <a:solidFill>
                  <a:srgbClr val="0A48CA"/>
                </a:solidFill>
              </a:rPr>
              <a:t> </a:t>
            </a:r>
            <a:r>
              <a:rPr dirty="0" sz="3700" spc="-155">
                <a:solidFill>
                  <a:srgbClr val="0A48CA"/>
                </a:solidFill>
              </a:rPr>
              <a:t>II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918768" y="1398854"/>
            <a:ext cx="1057656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 b="1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2200" b="1">
                <a:solidFill>
                  <a:srgbClr val="232E08"/>
                </a:solidFill>
                <a:latin typeface="Arial"/>
                <a:cs typeface="Arial"/>
              </a:rPr>
              <a:t>will </a:t>
            </a:r>
            <a:r>
              <a:rPr dirty="0" sz="2200" spc="-5" b="1">
                <a:solidFill>
                  <a:srgbClr val="232E08"/>
                </a:solidFill>
                <a:latin typeface="Arial"/>
                <a:cs typeface="Arial"/>
              </a:rPr>
              <a:t>use the bar chart to determine </a:t>
            </a:r>
            <a:r>
              <a:rPr dirty="0" sz="2200" b="1">
                <a:solidFill>
                  <a:srgbClr val="232E08"/>
                </a:solidFill>
                <a:latin typeface="Arial"/>
                <a:cs typeface="Arial"/>
              </a:rPr>
              <a:t>which </a:t>
            </a:r>
            <a:r>
              <a:rPr dirty="0" sz="2200" spc="-5" b="1">
                <a:solidFill>
                  <a:srgbClr val="232E08"/>
                </a:solidFill>
                <a:latin typeface="Arial"/>
                <a:cs typeface="Arial"/>
              </a:rPr>
              <a:t>orbits have the highest</a:t>
            </a:r>
            <a:r>
              <a:rPr dirty="0" sz="2200" spc="335" b="1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232E08"/>
                </a:solidFill>
                <a:latin typeface="Arial"/>
                <a:cs typeface="Arial"/>
              </a:rPr>
              <a:t>probability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 b="1">
                <a:solidFill>
                  <a:srgbClr val="232E08"/>
                </a:solidFill>
                <a:latin typeface="Arial"/>
                <a:cs typeface="Arial"/>
              </a:rPr>
              <a:t>of success and the line graph to show the launch success </a:t>
            </a:r>
            <a:r>
              <a:rPr dirty="0" sz="2200" spc="-10" b="1">
                <a:solidFill>
                  <a:srgbClr val="232E08"/>
                </a:solidFill>
                <a:latin typeface="Arial"/>
                <a:cs typeface="Arial"/>
              </a:rPr>
              <a:t>yearly</a:t>
            </a:r>
            <a:r>
              <a:rPr dirty="0" sz="2200" spc="265" b="1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232E08"/>
                </a:solidFill>
                <a:latin typeface="Arial"/>
                <a:cs typeface="Arial"/>
              </a:rPr>
              <a:t>trend.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27292" y="2703576"/>
            <a:ext cx="5109971" cy="3621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2816" y="2642616"/>
            <a:ext cx="5556504" cy="398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312496"/>
            <a:ext cx="564642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90">
                <a:solidFill>
                  <a:srgbClr val="0A48CA"/>
                </a:solidFill>
              </a:rPr>
              <a:t>EDA</a:t>
            </a:r>
            <a:r>
              <a:rPr dirty="0" sz="3700" spc="-425">
                <a:solidFill>
                  <a:srgbClr val="0A48CA"/>
                </a:solidFill>
              </a:rPr>
              <a:t> </a:t>
            </a:r>
            <a:r>
              <a:rPr dirty="0" sz="3700" spc="-10">
                <a:solidFill>
                  <a:srgbClr val="0A48CA"/>
                </a:solidFill>
              </a:rPr>
              <a:t>with</a:t>
            </a:r>
            <a:r>
              <a:rPr dirty="0" sz="3700" spc="-390">
                <a:solidFill>
                  <a:srgbClr val="0A48CA"/>
                </a:solidFill>
              </a:rPr>
              <a:t> </a:t>
            </a:r>
            <a:r>
              <a:rPr dirty="0" sz="3700" spc="-155">
                <a:solidFill>
                  <a:srgbClr val="0A48CA"/>
                </a:solidFill>
              </a:rPr>
              <a:t>Data</a:t>
            </a:r>
            <a:r>
              <a:rPr dirty="0" sz="3700" spc="-660">
                <a:solidFill>
                  <a:srgbClr val="0A48CA"/>
                </a:solidFill>
              </a:rPr>
              <a:t> </a:t>
            </a:r>
            <a:r>
              <a:rPr dirty="0" sz="3700" spc="-155">
                <a:solidFill>
                  <a:srgbClr val="0A48CA"/>
                </a:solidFill>
              </a:rPr>
              <a:t>Visualization</a:t>
            </a:r>
            <a:r>
              <a:rPr dirty="0" sz="3700" spc="-370">
                <a:solidFill>
                  <a:srgbClr val="0A48CA"/>
                </a:solidFill>
              </a:rPr>
              <a:t> </a:t>
            </a:r>
            <a:r>
              <a:rPr dirty="0" sz="3700" spc="-165">
                <a:solidFill>
                  <a:srgbClr val="0A48CA"/>
                </a:solidFill>
              </a:rPr>
              <a:t>III</a:t>
            </a:r>
            <a:endParaRPr sz="3700"/>
          </a:p>
        </p:txBody>
      </p:sp>
      <p:sp>
        <p:nvSpPr>
          <p:cNvPr id="3" name="object 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12700" marR="590550">
              <a:lnSpc>
                <a:spcPct val="90100"/>
              </a:lnSpc>
              <a:spcBef>
                <a:spcPts val="340"/>
              </a:spcBef>
            </a:pPr>
            <a:r>
              <a:rPr dirty="0" spc="-114"/>
              <a:t>We </a:t>
            </a:r>
            <a:r>
              <a:rPr dirty="0" spc="-95"/>
              <a:t>make </a:t>
            </a:r>
            <a:r>
              <a:rPr dirty="0" spc="-80"/>
              <a:t>scatter </a:t>
            </a:r>
            <a:r>
              <a:rPr dirty="0" spc="-95"/>
              <a:t>plots </a:t>
            </a:r>
            <a:r>
              <a:rPr dirty="0" spc="-15"/>
              <a:t>to </a:t>
            </a:r>
            <a:r>
              <a:rPr dirty="0" spc="-145"/>
              <a:t>see </a:t>
            </a:r>
            <a:r>
              <a:rPr dirty="0" spc="-40"/>
              <a:t>the  </a:t>
            </a:r>
            <a:r>
              <a:rPr dirty="0" spc="-100"/>
              <a:t>relationships </a:t>
            </a:r>
            <a:r>
              <a:rPr dirty="0" spc="-65"/>
              <a:t>between </a:t>
            </a:r>
            <a:r>
              <a:rPr dirty="0" spc="-40"/>
              <a:t>the</a:t>
            </a:r>
            <a:r>
              <a:rPr dirty="0" spc="-340"/>
              <a:t> </a:t>
            </a:r>
            <a:r>
              <a:rPr dirty="0" spc="-80"/>
              <a:t>following  </a:t>
            </a:r>
            <a:r>
              <a:rPr dirty="0" spc="-60"/>
              <a:t>attributes: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/>
          </a:p>
          <a:p>
            <a:pPr marL="695325" indent="-316230">
              <a:lnSpc>
                <a:spcPct val="100000"/>
              </a:lnSpc>
              <a:buAutoNum type="arabicPlain"/>
              <a:tabLst>
                <a:tab pos="695960" algn="l"/>
              </a:tabLst>
            </a:pPr>
            <a:r>
              <a:rPr dirty="0" sz="2400" spc="-114">
                <a:solidFill>
                  <a:srgbClr val="1C7CDB"/>
                </a:solidFill>
              </a:rPr>
              <a:t>Payload </a:t>
            </a:r>
            <a:r>
              <a:rPr dirty="0" sz="2400" spc="-125">
                <a:solidFill>
                  <a:srgbClr val="1C7CDB"/>
                </a:solidFill>
              </a:rPr>
              <a:t>and </a:t>
            </a:r>
            <a:r>
              <a:rPr dirty="0" sz="2400" spc="-55">
                <a:solidFill>
                  <a:srgbClr val="1C7CDB"/>
                </a:solidFill>
              </a:rPr>
              <a:t>flight</a:t>
            </a:r>
            <a:r>
              <a:rPr dirty="0" sz="2400" spc="-285">
                <a:solidFill>
                  <a:srgbClr val="1C7CDB"/>
                </a:solidFill>
              </a:rPr>
              <a:t> </a:t>
            </a:r>
            <a:r>
              <a:rPr dirty="0" sz="2400" spc="-120">
                <a:solidFill>
                  <a:srgbClr val="1C7CDB"/>
                </a:solidFill>
              </a:rPr>
              <a:t>number</a:t>
            </a:r>
            <a:endParaRPr sz="2400"/>
          </a:p>
          <a:p>
            <a:pPr marL="379730" marR="5080">
              <a:lnSpc>
                <a:spcPct val="131700"/>
              </a:lnSpc>
              <a:buAutoNum type="arabicPlain"/>
              <a:tabLst>
                <a:tab pos="635000" algn="l"/>
              </a:tabLst>
            </a:pPr>
            <a:r>
              <a:rPr dirty="0" sz="2400" spc="-90">
                <a:solidFill>
                  <a:srgbClr val="1C7CDB"/>
                </a:solidFill>
              </a:rPr>
              <a:t>Flight </a:t>
            </a:r>
            <a:r>
              <a:rPr dirty="0" sz="2400" spc="-120">
                <a:solidFill>
                  <a:srgbClr val="1C7CDB"/>
                </a:solidFill>
              </a:rPr>
              <a:t>number </a:t>
            </a:r>
            <a:r>
              <a:rPr dirty="0" sz="2400" spc="-125">
                <a:solidFill>
                  <a:srgbClr val="1C7CDB"/>
                </a:solidFill>
              </a:rPr>
              <a:t>and </a:t>
            </a:r>
            <a:r>
              <a:rPr dirty="0" sz="2400" spc="-150">
                <a:solidFill>
                  <a:srgbClr val="1C7CDB"/>
                </a:solidFill>
              </a:rPr>
              <a:t>launch</a:t>
            </a:r>
            <a:r>
              <a:rPr dirty="0" sz="2400" spc="-335">
                <a:solidFill>
                  <a:srgbClr val="1C7CDB"/>
                </a:solidFill>
              </a:rPr>
              <a:t> </a:t>
            </a:r>
            <a:r>
              <a:rPr dirty="0" sz="2400" spc="-100">
                <a:solidFill>
                  <a:srgbClr val="1C7CDB"/>
                </a:solidFill>
              </a:rPr>
              <a:t>site  </a:t>
            </a:r>
            <a:r>
              <a:rPr dirty="0" sz="2400" spc="-110">
                <a:solidFill>
                  <a:srgbClr val="1C7CDB"/>
                </a:solidFill>
              </a:rPr>
              <a:t>3-Payload </a:t>
            </a:r>
            <a:r>
              <a:rPr dirty="0" sz="2400" spc="-120">
                <a:solidFill>
                  <a:srgbClr val="1C7CDB"/>
                </a:solidFill>
              </a:rPr>
              <a:t>and </a:t>
            </a:r>
            <a:r>
              <a:rPr dirty="0" sz="2400" spc="-145">
                <a:solidFill>
                  <a:srgbClr val="1C7CDB"/>
                </a:solidFill>
              </a:rPr>
              <a:t>launch</a:t>
            </a:r>
            <a:r>
              <a:rPr dirty="0" sz="2400" spc="-290">
                <a:solidFill>
                  <a:srgbClr val="1C7CDB"/>
                </a:solidFill>
              </a:rPr>
              <a:t> </a:t>
            </a:r>
            <a:r>
              <a:rPr dirty="0" sz="2400" spc="-95">
                <a:solidFill>
                  <a:srgbClr val="1C7CDB"/>
                </a:solidFill>
              </a:rPr>
              <a:t>site</a:t>
            </a:r>
            <a:endParaRPr sz="2400"/>
          </a:p>
          <a:p>
            <a:pPr marL="379730" marR="53340">
              <a:lnSpc>
                <a:spcPct val="131700"/>
              </a:lnSpc>
            </a:pPr>
            <a:r>
              <a:rPr dirty="0" sz="2400" spc="-35">
                <a:solidFill>
                  <a:srgbClr val="1C7CDB"/>
                </a:solidFill>
              </a:rPr>
              <a:t>4- </a:t>
            </a:r>
            <a:r>
              <a:rPr dirty="0" sz="2400" spc="-90">
                <a:solidFill>
                  <a:srgbClr val="1C7CDB"/>
                </a:solidFill>
              </a:rPr>
              <a:t>Flight </a:t>
            </a:r>
            <a:r>
              <a:rPr dirty="0" sz="2400" spc="-120">
                <a:solidFill>
                  <a:srgbClr val="1C7CDB"/>
                </a:solidFill>
              </a:rPr>
              <a:t>number </a:t>
            </a:r>
            <a:r>
              <a:rPr dirty="0" sz="2400" spc="-125">
                <a:solidFill>
                  <a:srgbClr val="1C7CDB"/>
                </a:solidFill>
              </a:rPr>
              <a:t>and </a:t>
            </a:r>
            <a:r>
              <a:rPr dirty="0" sz="2400" spc="-65">
                <a:solidFill>
                  <a:srgbClr val="1C7CDB"/>
                </a:solidFill>
              </a:rPr>
              <a:t>orbit</a:t>
            </a:r>
            <a:r>
              <a:rPr dirty="0" sz="2400" spc="-495">
                <a:solidFill>
                  <a:srgbClr val="1C7CDB"/>
                </a:solidFill>
              </a:rPr>
              <a:t> </a:t>
            </a:r>
            <a:r>
              <a:rPr dirty="0" sz="2400" spc="-70">
                <a:solidFill>
                  <a:srgbClr val="1C7CDB"/>
                </a:solidFill>
              </a:rPr>
              <a:t>type  </a:t>
            </a:r>
            <a:r>
              <a:rPr dirty="0" sz="2400" spc="-85">
                <a:solidFill>
                  <a:srgbClr val="1C7CDB"/>
                </a:solidFill>
              </a:rPr>
              <a:t>5- </a:t>
            </a:r>
            <a:r>
              <a:rPr dirty="0" sz="2400" spc="-114">
                <a:solidFill>
                  <a:srgbClr val="1C7CDB"/>
                </a:solidFill>
              </a:rPr>
              <a:t>Payload </a:t>
            </a:r>
            <a:r>
              <a:rPr dirty="0" sz="2400" spc="-125">
                <a:solidFill>
                  <a:srgbClr val="1C7CDB"/>
                </a:solidFill>
              </a:rPr>
              <a:t>and </a:t>
            </a:r>
            <a:r>
              <a:rPr dirty="0" sz="2400" spc="-65">
                <a:solidFill>
                  <a:srgbClr val="1C7CDB"/>
                </a:solidFill>
              </a:rPr>
              <a:t>orbit</a:t>
            </a:r>
            <a:r>
              <a:rPr dirty="0" sz="2400" spc="-360">
                <a:solidFill>
                  <a:srgbClr val="1C7CDB"/>
                </a:solidFill>
              </a:rPr>
              <a:t> </a:t>
            </a:r>
            <a:r>
              <a:rPr dirty="0" sz="2400" spc="-70">
                <a:solidFill>
                  <a:srgbClr val="1C7CDB"/>
                </a:solidFill>
              </a:rPr>
              <a:t>type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276213" y="1421130"/>
            <a:ext cx="4516755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Launch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site 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versus </a:t>
            </a:r>
            <a:r>
              <a:rPr dirty="0" sz="2000" spc="-45" b="1">
                <a:solidFill>
                  <a:srgbClr val="585858"/>
                </a:solidFill>
                <a:latin typeface="Arial"/>
                <a:cs typeface="Arial"/>
              </a:rPr>
              <a:t>flight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number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38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25" b="1">
                <a:solidFill>
                  <a:srgbClr val="585858"/>
                </a:solidFill>
                <a:latin typeface="Arial"/>
                <a:cs typeface="Arial"/>
              </a:rPr>
              <a:t>each  </a:t>
            </a:r>
            <a:r>
              <a:rPr dirty="0" sz="2000" spc="-180" b="1">
                <a:solidFill>
                  <a:srgbClr val="585858"/>
                </a:solidFill>
                <a:latin typeface="Arial"/>
                <a:cs typeface="Arial"/>
              </a:rPr>
              <a:t>class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scatter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585858"/>
                </a:solidFill>
                <a:latin typeface="Arial"/>
                <a:cs typeface="Arial"/>
              </a:rPr>
              <a:t>plot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6755" y="2500883"/>
            <a:ext cx="6781800" cy="3262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4140" y="2766058"/>
            <a:ext cx="5391912" cy="4091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314020"/>
            <a:ext cx="54432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1C7CDB"/>
                </a:solidFill>
              </a:rPr>
              <a:t>EDA</a:t>
            </a:r>
            <a:r>
              <a:rPr dirty="0" sz="3600" spc="-395">
                <a:solidFill>
                  <a:srgbClr val="1C7CDB"/>
                </a:solidFill>
              </a:rPr>
              <a:t> </a:t>
            </a:r>
            <a:r>
              <a:rPr dirty="0" sz="3600" spc="-5">
                <a:solidFill>
                  <a:srgbClr val="1C7CDB"/>
                </a:solidFill>
              </a:rPr>
              <a:t>with</a:t>
            </a:r>
            <a:r>
              <a:rPr dirty="0" sz="3600" spc="-415">
                <a:solidFill>
                  <a:srgbClr val="1C7CDB"/>
                </a:solidFill>
              </a:rPr>
              <a:t> </a:t>
            </a:r>
            <a:r>
              <a:rPr dirty="0" sz="3600" spc="-125">
                <a:solidFill>
                  <a:srgbClr val="1C7CDB"/>
                </a:solidFill>
              </a:rPr>
              <a:t>data</a:t>
            </a:r>
            <a:r>
              <a:rPr dirty="0" sz="3600" spc="-400">
                <a:solidFill>
                  <a:srgbClr val="1C7CDB"/>
                </a:solidFill>
              </a:rPr>
              <a:t> </a:t>
            </a:r>
            <a:r>
              <a:rPr dirty="0" sz="3600" spc="-145">
                <a:solidFill>
                  <a:srgbClr val="1C7CDB"/>
                </a:solidFill>
              </a:rPr>
              <a:t>visualization</a:t>
            </a:r>
            <a:r>
              <a:rPr dirty="0" sz="3600" spc="-415">
                <a:solidFill>
                  <a:srgbClr val="1C7CDB"/>
                </a:solidFill>
              </a:rPr>
              <a:t> </a:t>
            </a:r>
            <a:r>
              <a:rPr dirty="0" sz="3600" spc="-229">
                <a:solidFill>
                  <a:srgbClr val="1C7CDB"/>
                </a:solidFill>
              </a:rPr>
              <a:t>IV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11174" y="1732026"/>
            <a:ext cx="4938395" cy="87947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also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want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observe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if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there 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is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any 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relationship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between </a:t>
            </a:r>
            <a:r>
              <a:rPr dirty="0" sz="2000" spc="-45" b="1">
                <a:solidFill>
                  <a:srgbClr val="585858"/>
                </a:solidFill>
                <a:latin typeface="Arial"/>
                <a:cs typeface="Arial"/>
              </a:rPr>
              <a:t>flight</a:t>
            </a:r>
            <a:r>
              <a:rPr dirty="0" sz="2000" spc="-4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number and </a:t>
            </a:r>
            <a:r>
              <a:rPr dirty="0" sz="2000" spc="-50" b="1">
                <a:solidFill>
                  <a:srgbClr val="585858"/>
                </a:solidFill>
                <a:latin typeface="Arial"/>
                <a:cs typeface="Arial"/>
              </a:rPr>
              <a:t>their 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payload 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mass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wach</a:t>
            </a:r>
            <a:r>
              <a:rPr dirty="0" sz="2000" spc="-27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class.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404" y="3268979"/>
            <a:ext cx="5984748" cy="358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07302" y="1576832"/>
            <a:ext cx="4952365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Scatter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plots 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show </a:t>
            </a: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depemdency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2000" spc="-3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attributes 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dirty="0" sz="2000" spc="-125" b="1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2000" spc="-1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6"/>
            <a:ext cx="9669779" cy="685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1236" y="935481"/>
            <a:ext cx="15894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5">
                <a:solidFill>
                  <a:srgbClr val="000000"/>
                </a:solidFill>
              </a:rPr>
              <a:t>Outline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7611236" y="2270063"/>
            <a:ext cx="2756535" cy="306959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Char char="•"/>
              <a:tabLst>
                <a:tab pos="241300" algn="l"/>
              </a:tabLst>
            </a:pPr>
            <a:r>
              <a:rPr dirty="0" sz="2400" spc="-95">
                <a:latin typeface="Arial"/>
                <a:cs typeface="Arial"/>
              </a:rPr>
              <a:t>Executive</a:t>
            </a:r>
            <a:r>
              <a:rPr dirty="0" sz="2400" spc="-300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Summary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Char char="•"/>
              <a:tabLst>
                <a:tab pos="241300" algn="l"/>
              </a:tabLst>
            </a:pPr>
            <a:r>
              <a:rPr dirty="0" sz="2400" spc="-30">
                <a:latin typeface="Arial"/>
                <a:cs typeface="Arial"/>
              </a:rPr>
              <a:t>Introduction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1300" algn="l"/>
              </a:tabLst>
            </a:pPr>
            <a:r>
              <a:rPr dirty="0" sz="2400" spc="-40">
                <a:latin typeface="Arial"/>
                <a:cs typeface="Arial"/>
              </a:rPr>
              <a:t>Methodology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1300" algn="l"/>
              </a:tabLst>
            </a:pPr>
            <a:r>
              <a:rPr dirty="0" sz="2400" spc="-125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Char char="•"/>
              <a:tabLst>
                <a:tab pos="241300" algn="l"/>
              </a:tabLst>
            </a:pPr>
            <a:r>
              <a:rPr dirty="0" sz="2400" spc="-105">
                <a:latin typeface="Arial"/>
                <a:cs typeface="Arial"/>
              </a:rPr>
              <a:t>Conclusion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1300" algn="l"/>
              </a:tabLst>
            </a:pPr>
            <a:r>
              <a:rPr dirty="0" sz="2400" spc="-75">
                <a:latin typeface="Arial"/>
                <a:cs typeface="Arial"/>
              </a:rPr>
              <a:t>Appendix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888888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0710" y="75387"/>
            <a:ext cx="59201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10">
                <a:solidFill>
                  <a:srgbClr val="1C7CDB"/>
                </a:solidFill>
              </a:rPr>
              <a:t>EDA</a:t>
            </a:r>
            <a:r>
              <a:rPr dirty="0" sz="4000" spc="-450">
                <a:solidFill>
                  <a:srgbClr val="1C7CDB"/>
                </a:solidFill>
              </a:rPr>
              <a:t> </a:t>
            </a:r>
            <a:r>
              <a:rPr dirty="0" sz="4000" spc="-5">
                <a:solidFill>
                  <a:srgbClr val="1C7CDB"/>
                </a:solidFill>
              </a:rPr>
              <a:t>with</a:t>
            </a:r>
            <a:r>
              <a:rPr dirty="0" sz="4000" spc="-445">
                <a:solidFill>
                  <a:srgbClr val="1C7CDB"/>
                </a:solidFill>
              </a:rPr>
              <a:t> </a:t>
            </a:r>
            <a:r>
              <a:rPr dirty="0" sz="4000" spc="-135">
                <a:solidFill>
                  <a:srgbClr val="1C7CDB"/>
                </a:solidFill>
              </a:rPr>
              <a:t>data</a:t>
            </a:r>
            <a:r>
              <a:rPr dirty="0" sz="4000" spc="-434">
                <a:solidFill>
                  <a:srgbClr val="1C7CDB"/>
                </a:solidFill>
              </a:rPr>
              <a:t> </a:t>
            </a:r>
            <a:r>
              <a:rPr dirty="0" sz="4000" spc="-155">
                <a:solidFill>
                  <a:srgbClr val="1C7CDB"/>
                </a:solidFill>
              </a:rPr>
              <a:t>visualization</a:t>
            </a:r>
            <a:r>
              <a:rPr dirty="0" sz="4000" spc="-690">
                <a:solidFill>
                  <a:srgbClr val="1C7CDB"/>
                </a:solidFill>
              </a:rPr>
              <a:t> </a:t>
            </a:r>
            <a:r>
              <a:rPr dirty="0" sz="4000" spc="-245">
                <a:solidFill>
                  <a:srgbClr val="1C7CDB"/>
                </a:solidFill>
              </a:rPr>
              <a:t>V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496949" y="1060450"/>
            <a:ext cx="962787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499610" marR="5080" indent="-4487545">
              <a:lnSpc>
                <a:spcPts val="2590"/>
              </a:lnSpc>
              <a:spcBef>
                <a:spcPts val="425"/>
              </a:spcBef>
            </a:pPr>
            <a:r>
              <a:rPr dirty="0" sz="2400" spc="-114" b="1">
                <a:solidFill>
                  <a:srgbClr val="585858"/>
                </a:solidFill>
                <a:latin typeface="Arial"/>
                <a:cs typeface="Arial"/>
              </a:rPr>
              <a:t>Visualize</a:t>
            </a:r>
            <a:r>
              <a:rPr dirty="0" sz="2400" spc="-18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45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4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5" b="1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r>
              <a:rPr dirty="0" sz="2400" spc="-1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80" b="1">
                <a:solidFill>
                  <a:srgbClr val="585858"/>
                </a:solidFill>
                <a:latin typeface="Arial"/>
                <a:cs typeface="Arial"/>
              </a:rPr>
              <a:t>between</a:t>
            </a:r>
            <a:r>
              <a:rPr dirty="0" sz="2400" spc="-18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585858"/>
                </a:solidFill>
                <a:latin typeface="Arial"/>
                <a:cs typeface="Arial"/>
              </a:rPr>
              <a:t>Flight</a:t>
            </a:r>
            <a:r>
              <a:rPr dirty="0" sz="24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95" b="1">
                <a:solidFill>
                  <a:srgbClr val="585858"/>
                </a:solidFill>
                <a:latin typeface="Arial"/>
                <a:cs typeface="Arial"/>
              </a:rPr>
              <a:t>Number</a:t>
            </a:r>
            <a:r>
              <a:rPr dirty="0" sz="24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25" b="1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400" spc="-2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65" b="1">
                <a:solidFill>
                  <a:srgbClr val="585858"/>
                </a:solidFill>
                <a:latin typeface="Arial"/>
                <a:cs typeface="Arial"/>
              </a:rPr>
              <a:t>Orbit</a:t>
            </a:r>
            <a:r>
              <a:rPr dirty="0" sz="2400" spc="-32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55" b="1">
                <a:solidFill>
                  <a:srgbClr val="585858"/>
                </a:solidFill>
                <a:latin typeface="Arial"/>
                <a:cs typeface="Arial"/>
              </a:rPr>
              <a:t>Type </a:t>
            </a:r>
            <a:r>
              <a:rPr dirty="0" sz="2400" spc="-85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4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55" b="1">
                <a:solidFill>
                  <a:srgbClr val="585858"/>
                </a:solidFill>
                <a:latin typeface="Arial"/>
                <a:cs typeface="Arial"/>
              </a:rPr>
              <a:t>each  </a:t>
            </a:r>
            <a:r>
              <a:rPr dirty="0" sz="2400" spc="-220" b="1">
                <a:solidFill>
                  <a:srgbClr val="585858"/>
                </a:solidFill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576" y="2407920"/>
            <a:ext cx="10884407" cy="406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1724" y="1101344"/>
            <a:ext cx="9274175" cy="2790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1904" indent="-183515">
              <a:lnSpc>
                <a:spcPts val="2280"/>
              </a:lnSpc>
              <a:spcBef>
                <a:spcPts val="105"/>
              </a:spcBef>
              <a:buClr>
                <a:srgbClr val="40B9D2"/>
              </a:buClr>
              <a:buFont typeface="Arial"/>
              <a:buChar char=""/>
              <a:tabLst>
                <a:tab pos="3812540" algn="l"/>
                <a:tab pos="7024370" algn="l"/>
              </a:tabLst>
            </a:pPr>
            <a:r>
              <a:rPr dirty="0" sz="2000" spc="155" b="1">
                <a:solidFill>
                  <a:srgbClr val="585858"/>
                </a:solidFill>
                <a:latin typeface="Arial"/>
                <a:cs typeface="Arial"/>
              </a:rPr>
              <a:t>sns.catplot(y="Orbit",	</a:t>
            </a:r>
            <a:r>
              <a:rPr dirty="0" sz="2000" spc="10" b="1">
                <a:solidFill>
                  <a:srgbClr val="585858"/>
                </a:solidFill>
                <a:latin typeface="Arial"/>
                <a:cs typeface="Arial"/>
              </a:rPr>
              <a:t>x="PayloadMass",</a:t>
            </a:r>
            <a:endParaRPr sz="2000">
              <a:latin typeface="Arial"/>
              <a:cs typeface="Arial"/>
            </a:endParaRPr>
          </a:p>
          <a:p>
            <a:pPr marL="3811904">
              <a:lnSpc>
                <a:spcPts val="2280"/>
              </a:lnSpc>
              <a:tabLst>
                <a:tab pos="5628640" algn="l"/>
                <a:tab pos="6884670" algn="l"/>
                <a:tab pos="7863205" algn="l"/>
                <a:tab pos="8143240" algn="l"/>
              </a:tabLst>
            </a:pPr>
            <a:r>
              <a:rPr dirty="0" sz="2000" spc="55" b="1">
                <a:solidFill>
                  <a:srgbClr val="585858"/>
                </a:solidFill>
                <a:latin typeface="Arial"/>
                <a:cs typeface="Arial"/>
              </a:rPr>
              <a:t>hue="Class",	</a:t>
            </a:r>
            <a:r>
              <a:rPr dirty="0" sz="2000" spc="135" b="1">
                <a:solidFill>
                  <a:srgbClr val="585858"/>
                </a:solidFill>
                <a:latin typeface="Arial"/>
                <a:cs typeface="Arial"/>
              </a:rPr>
              <a:t>data=df,	</a:t>
            </a:r>
            <a:r>
              <a:rPr dirty="0" sz="2000" spc="45" b="1">
                <a:solidFill>
                  <a:srgbClr val="585858"/>
                </a:solidFill>
                <a:latin typeface="Arial"/>
                <a:cs typeface="Arial"/>
              </a:rPr>
              <a:t>aspect	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=	</a:t>
            </a:r>
            <a:r>
              <a:rPr dirty="0" sz="2000" spc="204" b="1">
                <a:solidFill>
                  <a:srgbClr val="585858"/>
                </a:solidFill>
                <a:latin typeface="Arial"/>
                <a:cs typeface="Arial"/>
              </a:rPr>
              <a:t>5)</a:t>
            </a:r>
            <a:endParaRPr sz="2000">
              <a:latin typeface="Arial"/>
              <a:cs typeface="Arial"/>
            </a:endParaRPr>
          </a:p>
          <a:p>
            <a:pPr marL="3811904" indent="-183515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3812540" algn="l"/>
              </a:tabLst>
            </a:pPr>
            <a:r>
              <a:rPr dirty="0" sz="2000" spc="120" b="1">
                <a:solidFill>
                  <a:srgbClr val="585858"/>
                </a:solidFill>
                <a:latin typeface="Arial"/>
                <a:cs typeface="Arial"/>
              </a:rPr>
              <a:t>plt.xlabel("PayloadMass",fontsize=20)</a:t>
            </a:r>
            <a:endParaRPr sz="2000">
              <a:latin typeface="Arial"/>
              <a:cs typeface="Arial"/>
            </a:endParaRPr>
          </a:p>
          <a:p>
            <a:pPr marL="3811904" indent="-183515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3812540" algn="l"/>
              </a:tabLst>
            </a:pPr>
            <a:r>
              <a:rPr dirty="0" sz="2000" spc="190" b="1">
                <a:solidFill>
                  <a:srgbClr val="585858"/>
                </a:solidFill>
                <a:latin typeface="Arial"/>
                <a:cs typeface="Arial"/>
              </a:rPr>
              <a:t>plt.ylabel("Orbit",fontsize=20)</a:t>
            </a:r>
            <a:endParaRPr sz="2000">
              <a:latin typeface="Arial"/>
              <a:cs typeface="Arial"/>
            </a:endParaRPr>
          </a:p>
          <a:p>
            <a:pPr marL="3811904" indent="-183515">
              <a:lnSpc>
                <a:spcPts val="2185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3812540" algn="l"/>
              </a:tabLst>
            </a:pPr>
            <a:r>
              <a:rPr dirty="0" sz="2000" spc="155" b="1">
                <a:solidFill>
                  <a:srgbClr val="585858"/>
                </a:solidFill>
                <a:latin typeface="Arial"/>
                <a:cs typeface="Arial"/>
              </a:rPr>
              <a:t>plt.show()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EDA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withdata</a:t>
            </a:r>
            <a:r>
              <a:rPr dirty="0" sz="1700" spc="-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FFFFFF"/>
                </a:solidFill>
                <a:latin typeface="Arial"/>
                <a:cs typeface="Arial"/>
              </a:rPr>
              <a:t>visualizationVI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1939"/>
              </a:lnSpc>
            </a:pPr>
            <a:r>
              <a:rPr dirty="0" sz="1700" spc="-90" b="1">
                <a:solidFill>
                  <a:srgbClr val="FFFFFF"/>
                </a:solidFill>
                <a:latin typeface="Arial"/>
                <a:cs typeface="Arial"/>
              </a:rPr>
              <a:t>Plot</a:t>
            </a:r>
            <a:r>
              <a:rPr dirty="0" sz="1700" spc="-2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8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35" b="1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dirty="0" sz="1700" spc="-2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95" b="1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dirty="0" sz="17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90" b="1">
                <a:solidFill>
                  <a:srgbClr val="FFFFFF"/>
                </a:solidFill>
                <a:latin typeface="Arial"/>
                <a:cs typeface="Arial"/>
              </a:rPr>
              <a:t>versus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939"/>
              </a:lnSpc>
            </a:pPr>
            <a:r>
              <a:rPr dirty="0" sz="1700" spc="-90" b="1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dirty="0" sz="17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9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50" b="1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700" spc="-25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0" b="1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8429" y="398780"/>
            <a:ext cx="6925309" cy="605155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95580" marR="5080" indent="-182880">
              <a:lnSpc>
                <a:spcPts val="2160"/>
              </a:lnSpc>
              <a:spcBef>
                <a:spcPts val="375"/>
              </a:spcBef>
            </a:pPr>
            <a:r>
              <a:rPr dirty="0" sz="2000" spc="-1035">
                <a:solidFill>
                  <a:srgbClr val="40B9D2"/>
                </a:solidFill>
              </a:rPr>
              <a:t></a:t>
            </a:r>
            <a:r>
              <a:rPr dirty="0" sz="2000" spc="165">
                <a:solidFill>
                  <a:srgbClr val="40B9D2"/>
                </a:solidFill>
              </a:rPr>
              <a:t> </a:t>
            </a:r>
            <a:r>
              <a:rPr dirty="0" sz="2000" spc="-95" b="1">
                <a:latin typeface="Arial"/>
                <a:cs typeface="Arial"/>
              </a:rPr>
              <a:t>Visualize</a:t>
            </a:r>
            <a:r>
              <a:rPr dirty="0" sz="2000" spc="-175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the</a:t>
            </a:r>
            <a:r>
              <a:rPr dirty="0" sz="2000" spc="-130" b="1">
                <a:latin typeface="Arial"/>
                <a:cs typeface="Arial"/>
              </a:rPr>
              <a:t> </a:t>
            </a:r>
            <a:r>
              <a:rPr dirty="0" sz="2000" spc="-90" b="1">
                <a:latin typeface="Arial"/>
                <a:cs typeface="Arial"/>
              </a:rPr>
              <a:t>relationship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65" b="1">
                <a:latin typeface="Arial"/>
                <a:cs typeface="Arial"/>
              </a:rPr>
              <a:t>between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spc="-95" b="1">
                <a:latin typeface="Arial"/>
                <a:cs typeface="Arial"/>
              </a:rPr>
              <a:t>Payload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spc="-100" b="1">
                <a:latin typeface="Arial"/>
                <a:cs typeface="Arial"/>
              </a:rPr>
              <a:t>and</a:t>
            </a:r>
            <a:r>
              <a:rPr dirty="0" sz="2000" spc="-22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Orbit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55" b="1">
                <a:latin typeface="Arial"/>
                <a:cs typeface="Arial"/>
              </a:rPr>
              <a:t>type</a:t>
            </a:r>
            <a:r>
              <a:rPr dirty="0" sz="2000" spc="-135" b="1">
                <a:latin typeface="Arial"/>
                <a:cs typeface="Arial"/>
              </a:rPr>
              <a:t> for  </a:t>
            </a:r>
            <a:r>
              <a:rPr dirty="0" sz="2000" spc="-125" b="1">
                <a:latin typeface="Arial"/>
                <a:cs typeface="Arial"/>
              </a:rPr>
              <a:t>each </a:t>
            </a:r>
            <a:r>
              <a:rPr dirty="0" sz="2000" spc="-180" b="1">
                <a:latin typeface="Arial"/>
                <a:cs typeface="Arial"/>
              </a:rPr>
              <a:t>class </a:t>
            </a:r>
            <a:r>
              <a:rPr dirty="0" sz="2000" spc="75" b="1">
                <a:latin typeface="Arial"/>
                <a:cs typeface="Arial"/>
              </a:rPr>
              <a:t>, </a:t>
            </a:r>
            <a:r>
              <a:rPr dirty="0" sz="2000" spc="-90" b="1">
                <a:latin typeface="Arial"/>
                <a:cs typeface="Arial"/>
              </a:rPr>
              <a:t>this </a:t>
            </a:r>
            <a:r>
              <a:rPr dirty="0" sz="2000" spc="-35" b="1">
                <a:latin typeface="Arial"/>
                <a:cs typeface="Arial"/>
              </a:rPr>
              <a:t>time with </a:t>
            </a:r>
            <a:r>
              <a:rPr dirty="0" sz="2000" spc="-100" b="1">
                <a:latin typeface="Arial"/>
                <a:cs typeface="Arial"/>
              </a:rPr>
              <a:t>an </a:t>
            </a:r>
            <a:r>
              <a:rPr dirty="0" sz="2000" spc="-80" b="1">
                <a:latin typeface="Arial"/>
                <a:cs typeface="Arial"/>
              </a:rPr>
              <a:t>example</a:t>
            </a:r>
            <a:r>
              <a:rPr dirty="0" sz="2000" spc="-370" b="1">
                <a:latin typeface="Arial"/>
                <a:cs typeface="Arial"/>
              </a:rPr>
              <a:t> </a:t>
            </a:r>
            <a:r>
              <a:rPr dirty="0" sz="2000" spc="-70" b="1">
                <a:latin typeface="Arial"/>
                <a:cs typeface="Arial"/>
              </a:rPr>
              <a:t>of </a:t>
            </a:r>
            <a:r>
              <a:rPr dirty="0" sz="2000" spc="-100" b="1">
                <a:latin typeface="Arial"/>
                <a:cs typeface="Arial"/>
              </a:rPr>
              <a:t>code.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9435" y="3290315"/>
            <a:ext cx="7315200" cy="2726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"/>
            <a:ext cx="12188951" cy="6857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1724" y="3081350"/>
            <a:ext cx="26276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FFFF"/>
                </a:solidFill>
                <a:latin typeface="Arial"/>
                <a:cs typeface="Arial"/>
              </a:rPr>
              <a:t>EDA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600" spc="-6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27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8429" y="204596"/>
            <a:ext cx="7096125" cy="605155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1035">
                <a:solidFill>
                  <a:srgbClr val="40B9D2"/>
                </a:solidFill>
              </a:rPr>
              <a:t></a:t>
            </a:r>
            <a:r>
              <a:rPr dirty="0" sz="2000" spc="165">
                <a:solidFill>
                  <a:srgbClr val="40B9D2"/>
                </a:solidFill>
              </a:rPr>
              <a:t> </a:t>
            </a:r>
            <a:r>
              <a:rPr dirty="0" sz="2000" spc="-114" b="1">
                <a:latin typeface="Arial"/>
                <a:cs typeface="Arial"/>
              </a:rPr>
              <a:t>We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spc="-150" b="1">
                <a:latin typeface="Arial"/>
                <a:cs typeface="Arial"/>
              </a:rPr>
              <a:t>used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the</a:t>
            </a:r>
            <a:r>
              <a:rPr dirty="0" sz="2000" spc="-175" b="1">
                <a:latin typeface="Arial"/>
                <a:cs typeface="Arial"/>
              </a:rPr>
              <a:t> </a:t>
            </a:r>
            <a:r>
              <a:rPr dirty="0" sz="2000" spc="-130" b="1">
                <a:latin typeface="Arial"/>
                <a:cs typeface="Arial"/>
              </a:rPr>
              <a:t>SpaceX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spc="-65" b="1">
                <a:latin typeface="Arial"/>
                <a:cs typeface="Arial"/>
              </a:rPr>
              <a:t>dataset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into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85" b="1">
                <a:latin typeface="Arial"/>
                <a:cs typeface="Arial"/>
              </a:rPr>
              <a:t>a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-120" b="1">
                <a:latin typeface="Arial"/>
                <a:cs typeface="Arial"/>
              </a:rPr>
              <a:t>PostgreSQL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-90" b="1">
                <a:latin typeface="Arial"/>
                <a:cs typeface="Arial"/>
              </a:rPr>
              <a:t>database</a:t>
            </a:r>
            <a:r>
              <a:rPr dirty="0" sz="2000" spc="-165" b="1">
                <a:latin typeface="Arial"/>
                <a:cs typeface="Arial"/>
              </a:rPr>
              <a:t> </a:t>
            </a:r>
            <a:r>
              <a:rPr dirty="0" sz="2000" spc="-85" b="1">
                <a:latin typeface="Arial"/>
                <a:cs typeface="Arial"/>
              </a:rPr>
              <a:t>in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-100" b="1">
                <a:latin typeface="Arial"/>
                <a:cs typeface="Arial"/>
              </a:rPr>
              <a:t>the  </a:t>
            </a:r>
            <a:r>
              <a:rPr dirty="0" sz="2000" spc="-125" b="1">
                <a:latin typeface="Arial"/>
                <a:cs typeface="Arial"/>
              </a:rPr>
              <a:t>cloud </a:t>
            </a:r>
            <a:r>
              <a:rPr dirty="0" sz="2000" spc="-135" b="1">
                <a:latin typeface="Arial"/>
                <a:cs typeface="Arial"/>
              </a:rPr>
              <a:t>using </a:t>
            </a:r>
            <a:r>
              <a:rPr dirty="0" sz="2000" spc="-85" b="1">
                <a:latin typeface="Arial"/>
                <a:cs typeface="Arial"/>
              </a:rPr>
              <a:t>a </a:t>
            </a:r>
            <a:r>
              <a:rPr dirty="0" sz="2000" spc="-65" b="1">
                <a:latin typeface="Arial"/>
                <a:cs typeface="Arial"/>
              </a:rPr>
              <a:t>jupyter</a:t>
            </a:r>
            <a:r>
              <a:rPr dirty="0" sz="2000" spc="-345" b="1">
                <a:latin typeface="Arial"/>
                <a:cs typeface="Arial"/>
              </a:rPr>
              <a:t> </a:t>
            </a:r>
            <a:r>
              <a:rPr dirty="0" sz="2000" spc="-70" b="1">
                <a:latin typeface="Arial"/>
                <a:cs typeface="Arial"/>
              </a:rPr>
              <a:t>notebook.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8429" y="762127"/>
            <a:ext cx="7127875" cy="1852295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43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wrote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queries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find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out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lvl="1" marL="698500" indent="-182880">
              <a:lnSpc>
                <a:spcPct val="100000"/>
              </a:lnSpc>
              <a:spcBef>
                <a:spcPts val="1200"/>
              </a:spcBef>
              <a:buClr>
                <a:srgbClr val="40B9D2"/>
              </a:buClr>
              <a:buChar char=""/>
              <a:tabLst>
                <a:tab pos="698500" algn="l"/>
              </a:tabLst>
            </a:pPr>
            <a:r>
              <a:rPr dirty="0" sz="1800" spc="-9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0">
                <a:solidFill>
                  <a:srgbClr val="585858"/>
                </a:solidFill>
                <a:latin typeface="Arial"/>
                <a:cs typeface="Arial"/>
              </a:rPr>
              <a:t>names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unique</a:t>
            </a:r>
            <a:r>
              <a:rPr dirty="0" sz="18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8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r>
              <a:rPr dirty="0" sz="18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10">
                <a:solidFill>
                  <a:srgbClr val="585858"/>
                </a:solidFill>
                <a:latin typeface="Arial"/>
                <a:cs typeface="Arial"/>
              </a:rPr>
              <a:t>space</a:t>
            </a:r>
            <a:r>
              <a:rPr dirty="0" sz="18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mission.</a:t>
            </a:r>
            <a:endParaRPr sz="1800">
              <a:latin typeface="Arial"/>
              <a:cs typeface="Arial"/>
            </a:endParaRPr>
          </a:p>
          <a:p>
            <a:pPr lvl="1" marL="698500" indent="-182880">
              <a:lnSpc>
                <a:spcPct val="100000"/>
              </a:lnSpc>
              <a:spcBef>
                <a:spcPts val="1475"/>
              </a:spcBef>
              <a:buClr>
                <a:srgbClr val="40B9D2"/>
              </a:buClr>
              <a:buChar char=""/>
              <a:tabLst>
                <a:tab pos="698500" algn="l"/>
              </a:tabLst>
            </a:pPr>
            <a:r>
              <a:rPr dirty="0" sz="1800" spc="-9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20">
                <a:solidFill>
                  <a:srgbClr val="585858"/>
                </a:solidFill>
                <a:latin typeface="Arial"/>
                <a:cs typeface="Arial"/>
              </a:rPr>
              <a:t>total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585858"/>
                </a:solidFill>
                <a:latin typeface="Arial"/>
                <a:cs typeface="Arial"/>
              </a:rPr>
              <a:t>mass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carried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boosters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585858"/>
                </a:solidFill>
                <a:latin typeface="Arial"/>
                <a:cs typeface="Arial"/>
              </a:rPr>
              <a:t>launched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0">
                <a:solidFill>
                  <a:srgbClr val="585858"/>
                </a:solidFill>
                <a:latin typeface="Arial"/>
                <a:cs typeface="Arial"/>
              </a:rPr>
              <a:t>NASA</a:t>
            </a:r>
            <a:r>
              <a:rPr dirty="0" sz="18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85">
                <a:solidFill>
                  <a:srgbClr val="585858"/>
                </a:solidFill>
                <a:latin typeface="Arial"/>
                <a:cs typeface="Arial"/>
              </a:rPr>
              <a:t>(CRS)</a:t>
            </a:r>
            <a:endParaRPr sz="1800">
              <a:latin typeface="Arial"/>
              <a:cs typeface="Arial"/>
            </a:endParaRPr>
          </a:p>
          <a:p>
            <a:pPr lvl="1" marL="698500" indent="-182880">
              <a:lnSpc>
                <a:spcPct val="100000"/>
              </a:lnSpc>
              <a:spcBef>
                <a:spcPts val="1490"/>
              </a:spcBef>
              <a:buClr>
                <a:srgbClr val="40B9D2"/>
              </a:buClr>
              <a:buChar char=""/>
              <a:tabLst>
                <a:tab pos="698500" algn="l"/>
              </a:tabLst>
            </a:pPr>
            <a:r>
              <a:rPr dirty="0" sz="1800" spc="-9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85">
                <a:solidFill>
                  <a:srgbClr val="585858"/>
                </a:solidFill>
                <a:latin typeface="Arial"/>
                <a:cs typeface="Arial"/>
              </a:rPr>
              <a:t>average</a:t>
            </a:r>
            <a:r>
              <a:rPr dirty="0" sz="18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585858"/>
                </a:solidFill>
                <a:latin typeface="Arial"/>
                <a:cs typeface="Arial"/>
              </a:rPr>
              <a:t>mass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carried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booster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version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F9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v1.1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1350" y="2777185"/>
            <a:ext cx="6597015" cy="100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800" spc="-8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585858"/>
                </a:solidFill>
                <a:latin typeface="Arial"/>
                <a:cs typeface="Arial"/>
              </a:rPr>
              <a:t>total</a:t>
            </a:r>
            <a:r>
              <a:rPr dirty="0" sz="18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number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8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90">
                <a:solidFill>
                  <a:srgbClr val="585858"/>
                </a:solidFill>
                <a:latin typeface="Arial"/>
                <a:cs typeface="Arial"/>
              </a:rPr>
              <a:t>successful</a:t>
            </a:r>
            <a:r>
              <a:rPr dirty="0" sz="18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7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failure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mission</a:t>
            </a:r>
            <a:r>
              <a:rPr dirty="0" sz="1800" spc="-2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outcomes</a:t>
            </a:r>
            <a:endParaRPr sz="1800">
              <a:latin typeface="Arial"/>
              <a:cs typeface="Arial"/>
            </a:endParaRPr>
          </a:p>
          <a:p>
            <a:pPr marL="194945" marR="5080" indent="-182880">
              <a:lnSpc>
                <a:spcPts val="1939"/>
              </a:lnSpc>
              <a:spcBef>
                <a:spcPts val="172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800" spc="-9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failed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landing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outcomes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85858"/>
                </a:solidFill>
                <a:latin typeface="Arial"/>
                <a:cs typeface="Arial"/>
              </a:rPr>
              <a:t>drone</a:t>
            </a:r>
            <a:r>
              <a:rPr dirty="0" sz="18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ship,</a:t>
            </a:r>
            <a:r>
              <a:rPr dirty="0" sz="18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their</a:t>
            </a:r>
            <a:r>
              <a:rPr dirty="0" sz="18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585858"/>
                </a:solidFill>
                <a:latin typeface="Arial"/>
                <a:cs typeface="Arial"/>
              </a:rPr>
              <a:t>booster</a:t>
            </a:r>
            <a:r>
              <a:rPr dirty="0" sz="18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585858"/>
                </a:solidFill>
                <a:latin typeface="Arial"/>
                <a:cs typeface="Arial"/>
              </a:rPr>
              <a:t>version</a:t>
            </a:r>
            <a:r>
              <a:rPr dirty="0" sz="18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585858"/>
                </a:solidFill>
                <a:latin typeface="Arial"/>
                <a:cs typeface="Arial"/>
              </a:rPr>
              <a:t>and  </a:t>
            </a:r>
            <a:r>
              <a:rPr dirty="0" sz="1800" spc="-65">
                <a:solidFill>
                  <a:srgbClr val="585858"/>
                </a:solidFill>
                <a:latin typeface="Arial"/>
                <a:cs typeface="Arial"/>
              </a:rPr>
              <a:t>launch 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r>
              <a:rPr dirty="0" sz="1800" spc="-2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85">
                <a:solidFill>
                  <a:srgbClr val="585858"/>
                </a:solidFill>
                <a:latin typeface="Arial"/>
                <a:cs typeface="Arial"/>
              </a:rPr>
              <a:t>names.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8429" y="3799179"/>
            <a:ext cx="4886960" cy="147701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5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Add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GitHub</a:t>
            </a:r>
            <a:r>
              <a:rPr dirty="0" sz="2000" spc="-42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URL</a:t>
            </a:r>
            <a:endParaRPr sz="2000">
              <a:latin typeface="Arial"/>
              <a:cs typeface="Arial"/>
            </a:endParaRPr>
          </a:p>
          <a:p>
            <a:pPr marL="195580" marR="5080" indent="-182880">
              <a:lnSpc>
                <a:spcPts val="2160"/>
              </a:lnSpc>
              <a:spcBef>
                <a:spcPts val="14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u="heavy" sz="20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https://github.com/singulritarian7/Capstone- </a:t>
            </a:r>
            <a:r>
              <a:rPr dirty="0" u="heavy" sz="20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000" spc="-5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Spacex/blob/master/jupyter-labs-eda-sql- </a:t>
            </a:r>
            <a:r>
              <a:rPr dirty="0" u="heavy" sz="2000" spc="-5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000" spc="-6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coursera_sqllite%20(6).ipynb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876278" y="6465650"/>
            <a:ext cx="2368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z="1200" spc="-40" b="1">
                <a:solidFill>
                  <a:srgbClr val="40B9D2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9795" y="2587878"/>
            <a:ext cx="2873375" cy="15621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r" marL="12700" marR="5080" indent="1377950">
              <a:lnSpc>
                <a:spcPct val="90000"/>
              </a:lnSpc>
              <a:spcBef>
                <a:spcPts val="530"/>
              </a:spcBef>
            </a:pPr>
            <a:r>
              <a:rPr dirty="0" sz="3600" spc="-130">
                <a:solidFill>
                  <a:srgbClr val="252525"/>
                </a:solidFill>
                <a:latin typeface="Arial"/>
                <a:cs typeface="Arial"/>
              </a:rPr>
              <a:t>Build</a:t>
            </a:r>
            <a:r>
              <a:rPr dirty="0" sz="3600" spc="-4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04">
                <a:solidFill>
                  <a:srgbClr val="252525"/>
                </a:solidFill>
                <a:latin typeface="Arial"/>
                <a:cs typeface="Arial"/>
              </a:rPr>
              <a:t>an </a:t>
            </a:r>
            <a:r>
              <a:rPr dirty="0" sz="3600" spc="-5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20">
                <a:solidFill>
                  <a:srgbClr val="252525"/>
                </a:solidFill>
                <a:latin typeface="Arial"/>
                <a:cs typeface="Arial"/>
              </a:rPr>
              <a:t>Interactive</a:t>
            </a:r>
            <a:r>
              <a:rPr dirty="0" sz="3600" spc="-50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252525"/>
                </a:solidFill>
                <a:latin typeface="Arial"/>
                <a:cs typeface="Arial"/>
              </a:rPr>
              <a:t>Map </a:t>
            </a:r>
            <a:r>
              <a:rPr dirty="0" sz="3600" spc="-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dirty="0" sz="3600" spc="-484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Folium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58485" y="602995"/>
            <a:ext cx="5838190" cy="30949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94945" marR="44450" indent="-182880">
              <a:lnSpc>
                <a:spcPts val="1839"/>
              </a:lnSpc>
              <a:spcBef>
                <a:spcPts val="3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marked 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all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sites,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and added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map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objects </a:t>
            </a:r>
            <a:r>
              <a:rPr dirty="0" sz="1700" spc="-100">
                <a:solidFill>
                  <a:srgbClr val="585858"/>
                </a:solidFill>
                <a:latin typeface="Arial"/>
                <a:cs typeface="Arial"/>
              </a:rPr>
              <a:t>such 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as 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markers,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circles,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lines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3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mark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failure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launches 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9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folium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map.</a:t>
            </a:r>
            <a:endParaRPr sz="1700">
              <a:latin typeface="Arial"/>
              <a:cs typeface="Arial"/>
            </a:endParaRPr>
          </a:p>
          <a:p>
            <a:pPr marL="195580" indent="-182880">
              <a:lnSpc>
                <a:spcPts val="1939"/>
              </a:lnSpc>
              <a:spcBef>
                <a:spcPts val="115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assigned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feature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outcomes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(failure</a:t>
            </a:r>
            <a:r>
              <a:rPr dirty="0" sz="17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success)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35">
                <a:solidFill>
                  <a:srgbClr val="585858"/>
                </a:solidFill>
                <a:latin typeface="Arial"/>
                <a:cs typeface="Arial"/>
              </a:rPr>
              <a:t>to</a:t>
            </a:r>
            <a:endParaRPr sz="1700">
              <a:latin typeface="Arial"/>
              <a:cs typeface="Arial"/>
            </a:endParaRPr>
          </a:p>
          <a:p>
            <a:pPr marL="194945">
              <a:lnSpc>
                <a:spcPts val="1939"/>
              </a:lnSpc>
            </a:pPr>
            <a:r>
              <a:rPr dirty="0" sz="1700" spc="-110">
                <a:solidFill>
                  <a:srgbClr val="585858"/>
                </a:solidFill>
                <a:latin typeface="Arial"/>
                <a:cs typeface="Arial"/>
              </a:rPr>
              <a:t>class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0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1.i.e.,</a:t>
            </a:r>
            <a:r>
              <a:rPr dirty="0" sz="17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0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failure,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85">
                <a:solidFill>
                  <a:srgbClr val="585858"/>
                </a:solidFill>
                <a:latin typeface="Arial"/>
                <a:cs typeface="Arial"/>
              </a:rPr>
              <a:t>1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success.</a:t>
            </a:r>
            <a:endParaRPr sz="1700">
              <a:latin typeface="Arial"/>
              <a:cs typeface="Arial"/>
            </a:endParaRPr>
          </a:p>
          <a:p>
            <a:pPr marL="194945" marR="316865" indent="-182880">
              <a:lnSpc>
                <a:spcPts val="1839"/>
              </a:lnSpc>
              <a:spcBef>
                <a:spcPts val="142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Using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color-labeled</a:t>
            </a:r>
            <a:r>
              <a:rPr dirty="0" sz="1700" spc="-10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marker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clusters,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identified</a:t>
            </a:r>
            <a:r>
              <a:rPr dirty="0" sz="1700" spc="-1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which 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have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relatively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high</a:t>
            </a:r>
            <a:r>
              <a:rPr dirty="0" sz="17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rate.</a:t>
            </a:r>
            <a:endParaRPr sz="1700">
              <a:latin typeface="Arial"/>
              <a:cs typeface="Arial"/>
            </a:endParaRPr>
          </a:p>
          <a:p>
            <a:pPr marL="194945" marR="705485" indent="-182880">
              <a:lnSpc>
                <a:spcPts val="1839"/>
              </a:lnSpc>
              <a:spcBef>
                <a:spcPts val="140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calculated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distances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between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14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3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its 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proximities.</a:t>
            </a:r>
            <a:r>
              <a:rPr dirty="0" sz="1700" spc="-2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5">
                <a:solidFill>
                  <a:srgbClr val="585858"/>
                </a:solidFill>
                <a:latin typeface="Arial"/>
                <a:cs typeface="Arial"/>
              </a:rPr>
              <a:t>answered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some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question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instance:</a:t>
            </a:r>
            <a:endParaRPr sz="17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155"/>
              </a:spcBef>
            </a:pPr>
            <a:r>
              <a:rPr dirty="0" sz="1700" spc="-88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1700" spc="3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near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railways,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highways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coastlines.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485" y="3861942"/>
            <a:ext cx="5895340" cy="1175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984">
              <a:lnSpc>
                <a:spcPct val="100000"/>
              </a:lnSpc>
              <a:spcBef>
                <a:spcPts val="100"/>
              </a:spcBef>
            </a:pPr>
            <a:r>
              <a:rPr dirty="0" sz="1700" spc="-88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1700" spc="35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Do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5">
                <a:solidFill>
                  <a:srgbClr val="585858"/>
                </a:solidFill>
                <a:latin typeface="Arial"/>
                <a:cs typeface="Arial"/>
              </a:rPr>
              <a:t>keep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certain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distance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away</a:t>
            </a:r>
            <a:r>
              <a:rPr dirty="0" sz="17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cities.</a:t>
            </a:r>
            <a:endParaRPr sz="1700">
              <a:latin typeface="Arial"/>
              <a:cs typeface="Arial"/>
            </a:endParaRPr>
          </a:p>
          <a:p>
            <a:pPr marL="194945" marR="5080" indent="-182880">
              <a:lnSpc>
                <a:spcPts val="1839"/>
              </a:lnSpc>
              <a:spcBef>
                <a:spcPts val="1525"/>
              </a:spcBef>
            </a:pPr>
            <a:r>
              <a:rPr dirty="0" sz="1700" spc="-880">
                <a:solidFill>
                  <a:srgbClr val="40B9D2"/>
                </a:solidFill>
                <a:latin typeface="Arial"/>
                <a:cs typeface="Arial"/>
                <a:hlinkClick r:id="rId2"/>
              </a:rPr>
              <a:t></a:t>
            </a:r>
            <a:r>
              <a:rPr dirty="0" sz="1700" spc="350">
                <a:solidFill>
                  <a:srgbClr val="90BA22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u="sng" sz="1700" spc="-4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https://github.com/singulritarian7/Capstone- </a:t>
            </a:r>
            <a:r>
              <a:rPr dirty="0" u="sng" sz="1700" spc="-4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-6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Spacex/blob/master/06_SpaceX_Interactive_Visual_Analytics_F </a:t>
            </a:r>
            <a:r>
              <a:rPr dirty="0" u="sng" sz="1700" spc="-6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olium%20(1).ipynb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876278" y="6465650"/>
            <a:ext cx="2368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z="1200" spc="-40" b="1">
                <a:solidFill>
                  <a:srgbClr val="40B9D2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3796" y="2596832"/>
            <a:ext cx="2277110" cy="1521460"/>
            <a:chOff x="403796" y="2596832"/>
            <a:chExt cx="2277110" cy="1521460"/>
          </a:xfrm>
        </p:grpSpPr>
        <p:sp>
          <p:nvSpPr>
            <p:cNvPr id="6" name="object 6"/>
            <p:cNvSpPr/>
            <p:nvPr/>
          </p:nvSpPr>
          <p:spPr>
            <a:xfrm>
              <a:off x="40919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40" y="0"/>
                  </a:lnTo>
                  <a:lnTo>
                    <a:pt x="79118" y="10185"/>
                  </a:lnTo>
                  <a:lnTo>
                    <a:pt x="37942" y="37957"/>
                  </a:lnTo>
                  <a:lnTo>
                    <a:pt x="10180" y="79134"/>
                  </a:lnTo>
                  <a:lnTo>
                    <a:pt x="0" y="129540"/>
                  </a:lnTo>
                  <a:lnTo>
                    <a:pt x="0" y="1165860"/>
                  </a:lnTo>
                  <a:lnTo>
                    <a:pt x="10180" y="1216265"/>
                  </a:lnTo>
                  <a:lnTo>
                    <a:pt x="37942" y="1257442"/>
                  </a:lnTo>
                  <a:lnTo>
                    <a:pt x="79118" y="1285214"/>
                  </a:lnTo>
                  <a:lnTo>
                    <a:pt x="129540" y="1295400"/>
                  </a:lnTo>
                  <a:lnTo>
                    <a:pt x="1909572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2" y="1165860"/>
                  </a:lnTo>
                  <a:lnTo>
                    <a:pt x="2039112" y="129540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919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40"/>
                  </a:moveTo>
                  <a:lnTo>
                    <a:pt x="10180" y="79134"/>
                  </a:lnTo>
                  <a:lnTo>
                    <a:pt x="37942" y="37957"/>
                  </a:lnTo>
                  <a:lnTo>
                    <a:pt x="79118" y="10185"/>
                  </a:lnTo>
                  <a:lnTo>
                    <a:pt x="129540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2" y="129540"/>
                  </a:lnTo>
                  <a:lnTo>
                    <a:pt x="2039112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400"/>
                  </a:lnTo>
                  <a:lnTo>
                    <a:pt x="129540" y="1295400"/>
                  </a:lnTo>
                  <a:lnTo>
                    <a:pt x="79118" y="1285214"/>
                  </a:lnTo>
                  <a:lnTo>
                    <a:pt x="37942" y="1257442"/>
                  </a:lnTo>
                  <a:lnTo>
                    <a:pt x="10180" y="1216265"/>
                  </a:lnTo>
                  <a:lnTo>
                    <a:pt x="0" y="1165860"/>
                  </a:lnTo>
                  <a:lnTo>
                    <a:pt x="0" y="12954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6270" y="2817114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39" y="0"/>
                  </a:lnTo>
                  <a:lnTo>
                    <a:pt x="79118" y="10185"/>
                  </a:lnTo>
                  <a:lnTo>
                    <a:pt x="37942" y="37957"/>
                  </a:lnTo>
                  <a:lnTo>
                    <a:pt x="10180" y="79134"/>
                  </a:lnTo>
                  <a:lnTo>
                    <a:pt x="0" y="129539"/>
                  </a:lnTo>
                  <a:lnTo>
                    <a:pt x="0" y="1165860"/>
                  </a:lnTo>
                  <a:lnTo>
                    <a:pt x="10180" y="1216265"/>
                  </a:lnTo>
                  <a:lnTo>
                    <a:pt x="37942" y="1257442"/>
                  </a:lnTo>
                  <a:lnTo>
                    <a:pt x="79118" y="1285214"/>
                  </a:lnTo>
                  <a:lnTo>
                    <a:pt x="129539" y="1295400"/>
                  </a:lnTo>
                  <a:lnTo>
                    <a:pt x="1909572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2" y="1165860"/>
                  </a:lnTo>
                  <a:lnTo>
                    <a:pt x="2039112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6270" y="2817114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0" y="79134"/>
                  </a:lnTo>
                  <a:lnTo>
                    <a:pt x="37942" y="37957"/>
                  </a:lnTo>
                  <a:lnTo>
                    <a:pt x="79118" y="10185"/>
                  </a:lnTo>
                  <a:lnTo>
                    <a:pt x="129539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2" y="129539"/>
                  </a:lnTo>
                  <a:lnTo>
                    <a:pt x="2039112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400"/>
                  </a:lnTo>
                  <a:lnTo>
                    <a:pt x="129539" y="1295400"/>
                  </a:lnTo>
                  <a:lnTo>
                    <a:pt x="79118" y="1285214"/>
                  </a:lnTo>
                  <a:lnTo>
                    <a:pt x="37942" y="1257442"/>
                  </a:lnTo>
                  <a:lnTo>
                    <a:pt x="10180" y="1216265"/>
                  </a:lnTo>
                  <a:lnTo>
                    <a:pt x="0" y="1165860"/>
                  </a:lnTo>
                  <a:lnTo>
                    <a:pt x="0" y="129539"/>
                  </a:lnTo>
                  <a:close/>
                </a:path>
              </a:pathLst>
            </a:custGeom>
            <a:ln w="10794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06627" y="3030473"/>
            <a:ext cx="1784985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45"/>
              </a:lnSpc>
              <a:spcBef>
                <a:spcPts val="100"/>
              </a:spcBef>
            </a:pPr>
            <a:r>
              <a:rPr dirty="0" sz="1200" spc="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loaded the</a:t>
            </a:r>
            <a:r>
              <a:rPr dirty="0" sz="1200" spc="-9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86400"/>
              </a:lnSpc>
              <a:spcBef>
                <a:spcPts val="100"/>
              </a:spcBef>
            </a:pP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using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numpy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and pandas, 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transformed the data,</a:t>
            </a:r>
            <a:r>
              <a:rPr dirty="0" sz="1200" spc="-13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split  our data into training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and 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testing.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95536" y="2596832"/>
            <a:ext cx="2277110" cy="1521460"/>
            <a:chOff x="2895536" y="2596832"/>
            <a:chExt cx="2277110" cy="1521460"/>
          </a:xfrm>
        </p:grpSpPr>
        <p:sp>
          <p:nvSpPr>
            <p:cNvPr id="12" name="object 12"/>
            <p:cNvSpPr/>
            <p:nvPr/>
          </p:nvSpPr>
          <p:spPr>
            <a:xfrm>
              <a:off x="2900933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1" y="0"/>
                  </a:moveTo>
                  <a:lnTo>
                    <a:pt x="129540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40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40" y="1295400"/>
                  </a:lnTo>
                  <a:lnTo>
                    <a:pt x="1909571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2" y="1165860"/>
                  </a:lnTo>
                  <a:lnTo>
                    <a:pt x="2039112" y="129540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1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00933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40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40" y="0"/>
                  </a:lnTo>
                  <a:lnTo>
                    <a:pt x="1909571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2" y="129540"/>
                  </a:lnTo>
                  <a:lnTo>
                    <a:pt x="2039112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1" y="1295400"/>
                  </a:lnTo>
                  <a:lnTo>
                    <a:pt x="129540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4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28009" y="2817114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9572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2" y="1165860"/>
                  </a:lnTo>
                  <a:lnTo>
                    <a:pt x="2039112" y="129539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28009" y="2817114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2" y="129539"/>
                  </a:lnTo>
                  <a:lnTo>
                    <a:pt x="2039112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39"/>
                  </a:lnTo>
                  <a:close/>
                </a:path>
              </a:pathLst>
            </a:custGeom>
            <a:ln w="10794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198367" y="3108782"/>
            <a:ext cx="17843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built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different</a:t>
            </a:r>
            <a:r>
              <a:rPr dirty="0" sz="1200" spc="-13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machine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98367" y="3267836"/>
            <a:ext cx="17360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learning models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and</a:t>
            </a:r>
            <a:r>
              <a:rPr dirty="0" sz="1200" spc="-12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tune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8367" y="3424809"/>
            <a:ext cx="1770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different</a:t>
            </a:r>
            <a:r>
              <a:rPr dirty="0" sz="1200" spc="-3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hyperparameters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98367" y="3583304"/>
            <a:ext cx="144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using</a:t>
            </a:r>
            <a:r>
              <a:rPr dirty="0" sz="1200" spc="-4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32E08"/>
                </a:solidFill>
                <a:latin typeface="Arial"/>
                <a:cs typeface="Arial"/>
              </a:rPr>
              <a:t>GridSearchCV.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87276" y="2596832"/>
            <a:ext cx="2275840" cy="1521460"/>
            <a:chOff x="5387276" y="2596832"/>
            <a:chExt cx="2275840" cy="1521460"/>
          </a:xfrm>
        </p:grpSpPr>
        <p:sp>
          <p:nvSpPr>
            <p:cNvPr id="21" name="object 21"/>
            <p:cNvSpPr/>
            <p:nvPr/>
          </p:nvSpPr>
          <p:spPr>
            <a:xfrm>
              <a:off x="539267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2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40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9572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60"/>
                  </a:lnTo>
                  <a:lnTo>
                    <a:pt x="2039111" y="129540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9267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40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2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40"/>
                  </a:lnTo>
                  <a:lnTo>
                    <a:pt x="2039111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2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40"/>
                  </a:lnTo>
                  <a:close/>
                </a:path>
              </a:pathLst>
            </a:custGeom>
            <a:ln w="107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19750" y="2817114"/>
              <a:ext cx="2037714" cy="1295400"/>
            </a:xfrm>
            <a:custGeom>
              <a:avLst/>
              <a:gdLst/>
              <a:ahLst/>
              <a:cxnLst/>
              <a:rect l="l" t="t" r="r" b="b"/>
              <a:pathLst>
                <a:path w="2037715" h="1295400">
                  <a:moveTo>
                    <a:pt x="1908048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8048" y="1295400"/>
                  </a:lnTo>
                  <a:lnTo>
                    <a:pt x="1958453" y="1285214"/>
                  </a:lnTo>
                  <a:lnTo>
                    <a:pt x="1999630" y="1257442"/>
                  </a:lnTo>
                  <a:lnTo>
                    <a:pt x="2027402" y="1216265"/>
                  </a:lnTo>
                  <a:lnTo>
                    <a:pt x="2037588" y="1165860"/>
                  </a:lnTo>
                  <a:lnTo>
                    <a:pt x="2037588" y="129539"/>
                  </a:lnTo>
                  <a:lnTo>
                    <a:pt x="2027402" y="79134"/>
                  </a:lnTo>
                  <a:lnTo>
                    <a:pt x="1999630" y="37957"/>
                  </a:lnTo>
                  <a:lnTo>
                    <a:pt x="1958453" y="10185"/>
                  </a:lnTo>
                  <a:lnTo>
                    <a:pt x="19080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19750" y="2817114"/>
              <a:ext cx="2037714" cy="1295400"/>
            </a:xfrm>
            <a:custGeom>
              <a:avLst/>
              <a:gdLst/>
              <a:ahLst/>
              <a:cxnLst/>
              <a:rect l="l" t="t" r="r" b="b"/>
              <a:pathLst>
                <a:path w="2037715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8048" y="0"/>
                  </a:lnTo>
                  <a:lnTo>
                    <a:pt x="1958453" y="10185"/>
                  </a:lnTo>
                  <a:lnTo>
                    <a:pt x="1999630" y="37957"/>
                  </a:lnTo>
                  <a:lnTo>
                    <a:pt x="2027402" y="79134"/>
                  </a:lnTo>
                  <a:lnTo>
                    <a:pt x="2037588" y="129539"/>
                  </a:lnTo>
                  <a:lnTo>
                    <a:pt x="2037588" y="1165860"/>
                  </a:lnTo>
                  <a:lnTo>
                    <a:pt x="2027402" y="1216265"/>
                  </a:lnTo>
                  <a:lnTo>
                    <a:pt x="1999630" y="1257442"/>
                  </a:lnTo>
                  <a:lnTo>
                    <a:pt x="1958453" y="1285214"/>
                  </a:lnTo>
                  <a:lnTo>
                    <a:pt x="1908048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39"/>
                  </a:lnTo>
                  <a:close/>
                </a:path>
              </a:pathLst>
            </a:custGeom>
            <a:ln w="1079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690361" y="3030473"/>
            <a:ext cx="1745614" cy="84074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ct val="86500"/>
              </a:lnSpc>
              <a:spcBef>
                <a:spcPts val="295"/>
              </a:spcBef>
            </a:pPr>
            <a:r>
              <a:rPr dirty="0" sz="1200" spc="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used accuracy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as the  metric for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our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model, 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improved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the model 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using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feature</a:t>
            </a:r>
            <a:r>
              <a:rPr dirty="0" sz="1200" spc="-6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engineering  and algorithm</a:t>
            </a:r>
            <a:r>
              <a:rPr dirty="0" sz="1200" spc="-1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2E08"/>
                </a:solidFill>
                <a:latin typeface="Arial"/>
                <a:cs typeface="Arial"/>
              </a:rPr>
              <a:t>tuning.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79016" y="2596832"/>
            <a:ext cx="2275840" cy="1521460"/>
            <a:chOff x="7879016" y="2596832"/>
            <a:chExt cx="2275840" cy="1521460"/>
          </a:xfrm>
        </p:grpSpPr>
        <p:sp>
          <p:nvSpPr>
            <p:cNvPr id="27" name="object 27"/>
            <p:cNvSpPr/>
            <p:nvPr/>
          </p:nvSpPr>
          <p:spPr>
            <a:xfrm>
              <a:off x="788441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1909571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40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9571" y="1295400"/>
                  </a:lnTo>
                  <a:lnTo>
                    <a:pt x="1959977" y="1285214"/>
                  </a:lnTo>
                  <a:lnTo>
                    <a:pt x="2001154" y="1257442"/>
                  </a:lnTo>
                  <a:lnTo>
                    <a:pt x="2028926" y="1216265"/>
                  </a:lnTo>
                  <a:lnTo>
                    <a:pt x="2039111" y="1165860"/>
                  </a:lnTo>
                  <a:lnTo>
                    <a:pt x="2039111" y="129540"/>
                  </a:lnTo>
                  <a:lnTo>
                    <a:pt x="2028926" y="79134"/>
                  </a:lnTo>
                  <a:lnTo>
                    <a:pt x="2001154" y="37957"/>
                  </a:lnTo>
                  <a:lnTo>
                    <a:pt x="1959977" y="10185"/>
                  </a:lnTo>
                  <a:lnTo>
                    <a:pt x="1909571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884414" y="2602230"/>
              <a:ext cx="2039620" cy="1295400"/>
            </a:xfrm>
            <a:custGeom>
              <a:avLst/>
              <a:gdLst/>
              <a:ahLst/>
              <a:cxnLst/>
              <a:rect l="l" t="t" r="r" b="b"/>
              <a:pathLst>
                <a:path w="2039620" h="1295400">
                  <a:moveTo>
                    <a:pt x="0" y="129540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9571" y="0"/>
                  </a:lnTo>
                  <a:lnTo>
                    <a:pt x="1959977" y="10185"/>
                  </a:lnTo>
                  <a:lnTo>
                    <a:pt x="2001154" y="37957"/>
                  </a:lnTo>
                  <a:lnTo>
                    <a:pt x="2028926" y="79134"/>
                  </a:lnTo>
                  <a:lnTo>
                    <a:pt x="2039111" y="129540"/>
                  </a:lnTo>
                  <a:lnTo>
                    <a:pt x="2039111" y="1165860"/>
                  </a:lnTo>
                  <a:lnTo>
                    <a:pt x="2028926" y="1216265"/>
                  </a:lnTo>
                  <a:lnTo>
                    <a:pt x="2001154" y="1257442"/>
                  </a:lnTo>
                  <a:lnTo>
                    <a:pt x="1959977" y="1285214"/>
                  </a:lnTo>
                  <a:lnTo>
                    <a:pt x="1909571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40"/>
                  </a:lnTo>
                  <a:close/>
                </a:path>
              </a:pathLst>
            </a:custGeom>
            <a:ln w="107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11490" y="2817114"/>
              <a:ext cx="2037714" cy="1295400"/>
            </a:xfrm>
            <a:custGeom>
              <a:avLst/>
              <a:gdLst/>
              <a:ahLst/>
              <a:cxnLst/>
              <a:rect l="l" t="t" r="r" b="b"/>
              <a:pathLst>
                <a:path w="2037715" h="1295400">
                  <a:moveTo>
                    <a:pt x="1908048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1165860"/>
                  </a:lnTo>
                  <a:lnTo>
                    <a:pt x="10185" y="1216265"/>
                  </a:lnTo>
                  <a:lnTo>
                    <a:pt x="37957" y="1257442"/>
                  </a:lnTo>
                  <a:lnTo>
                    <a:pt x="79134" y="1285214"/>
                  </a:lnTo>
                  <a:lnTo>
                    <a:pt x="129539" y="1295400"/>
                  </a:lnTo>
                  <a:lnTo>
                    <a:pt x="1908048" y="1295400"/>
                  </a:lnTo>
                  <a:lnTo>
                    <a:pt x="1958453" y="1285214"/>
                  </a:lnTo>
                  <a:lnTo>
                    <a:pt x="1999630" y="1257442"/>
                  </a:lnTo>
                  <a:lnTo>
                    <a:pt x="2027402" y="1216265"/>
                  </a:lnTo>
                  <a:lnTo>
                    <a:pt x="2037587" y="1165860"/>
                  </a:lnTo>
                  <a:lnTo>
                    <a:pt x="2037587" y="129539"/>
                  </a:lnTo>
                  <a:lnTo>
                    <a:pt x="2027402" y="79134"/>
                  </a:lnTo>
                  <a:lnTo>
                    <a:pt x="1999630" y="37957"/>
                  </a:lnTo>
                  <a:lnTo>
                    <a:pt x="1958453" y="10185"/>
                  </a:lnTo>
                  <a:lnTo>
                    <a:pt x="19080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111490" y="2817114"/>
              <a:ext cx="2037714" cy="1295400"/>
            </a:xfrm>
            <a:custGeom>
              <a:avLst/>
              <a:gdLst/>
              <a:ahLst/>
              <a:cxnLst/>
              <a:rect l="l" t="t" r="r" b="b"/>
              <a:pathLst>
                <a:path w="2037715" h="1295400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908048" y="0"/>
                  </a:lnTo>
                  <a:lnTo>
                    <a:pt x="1958453" y="10185"/>
                  </a:lnTo>
                  <a:lnTo>
                    <a:pt x="1999630" y="37957"/>
                  </a:lnTo>
                  <a:lnTo>
                    <a:pt x="2027402" y="79134"/>
                  </a:lnTo>
                  <a:lnTo>
                    <a:pt x="2037587" y="129539"/>
                  </a:lnTo>
                  <a:lnTo>
                    <a:pt x="2037587" y="1165860"/>
                  </a:lnTo>
                  <a:lnTo>
                    <a:pt x="2027402" y="1216265"/>
                  </a:lnTo>
                  <a:lnTo>
                    <a:pt x="1999630" y="1257442"/>
                  </a:lnTo>
                  <a:lnTo>
                    <a:pt x="1958453" y="1285214"/>
                  </a:lnTo>
                  <a:lnTo>
                    <a:pt x="1908048" y="1295400"/>
                  </a:lnTo>
                  <a:lnTo>
                    <a:pt x="129539" y="1295400"/>
                  </a:lnTo>
                  <a:lnTo>
                    <a:pt x="79134" y="1285214"/>
                  </a:lnTo>
                  <a:lnTo>
                    <a:pt x="37957" y="1257442"/>
                  </a:lnTo>
                  <a:lnTo>
                    <a:pt x="10185" y="1216265"/>
                  </a:lnTo>
                  <a:lnTo>
                    <a:pt x="0" y="1165860"/>
                  </a:lnTo>
                  <a:lnTo>
                    <a:pt x="0" y="129539"/>
                  </a:lnTo>
                  <a:close/>
                </a:path>
              </a:pathLst>
            </a:custGeom>
            <a:ln w="10795">
              <a:solidFill>
                <a:srgbClr val="40B9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182482" y="3187649"/>
            <a:ext cx="1662430" cy="52451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295"/>
              </a:spcBef>
            </a:pPr>
            <a:r>
              <a:rPr dirty="0" sz="1200" spc="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found the best  performing</a:t>
            </a:r>
            <a:r>
              <a:rPr dirty="0" sz="1200" spc="-10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32E08"/>
                </a:solidFill>
                <a:latin typeface="Arial"/>
                <a:cs typeface="Arial"/>
              </a:rPr>
              <a:t>classification  model.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876278" y="6465650"/>
            <a:ext cx="2368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z="1200" spc="-40" b="1">
                <a:solidFill>
                  <a:srgbClr val="40B9D2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52068" y="57734"/>
            <a:ext cx="643826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15">
                <a:solidFill>
                  <a:srgbClr val="0A48CA"/>
                </a:solidFill>
                <a:latin typeface="Carlito"/>
                <a:cs typeface="Carlito"/>
              </a:rPr>
              <a:t>Predictive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Analysis</a:t>
            </a:r>
            <a:r>
              <a:rPr dirty="0" sz="3700" spc="3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(Classification)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1103" y="4835144"/>
            <a:ext cx="86398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heavy" sz="1800" spc="-4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https://github.com/singulritarian7/Capstone- </a:t>
            </a:r>
            <a:r>
              <a:rPr dirty="0" sz="1800" spc="-40">
                <a:solidFill>
                  <a:srgbClr val="90BA22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u="heavy" sz="1800" spc="-6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Spacex/blob/master/SpaceX_Machine_Learning_Prediction_Part_5.jupyterlite%20(1).ipynb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125" y="2345563"/>
            <a:ext cx="2033905" cy="20561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dirty="0" sz="3600" spc="-130">
                <a:solidFill>
                  <a:srgbClr val="FFFFFF"/>
                </a:solidFill>
                <a:latin typeface="Arial"/>
                <a:cs typeface="Arial"/>
              </a:rPr>
              <a:t>Build </a:t>
            </a:r>
            <a:r>
              <a:rPr dirty="0" sz="3600" spc="-24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600" spc="-2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600" spc="-3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600" spc="-409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600" spc="-14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600" spc="-13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600" spc="-14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600" spc="-3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Plotly  </a:t>
            </a:r>
            <a:r>
              <a:rPr dirty="0" sz="3600" spc="-265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1063" y="1406118"/>
            <a:ext cx="6200775" cy="3385185"/>
          </a:xfrm>
          <a:prstGeom prst="rect">
            <a:avLst/>
          </a:prstGeom>
        </p:spPr>
        <p:txBody>
          <a:bodyPr wrap="square" lIns="0" tIns="160020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6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5">
                <a:solidFill>
                  <a:srgbClr val="585858"/>
                </a:solidFill>
                <a:latin typeface="Arial"/>
                <a:cs typeface="Arial"/>
              </a:rPr>
              <a:t>built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interactive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dashboard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Plotly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dash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280"/>
              </a:lnSpc>
              <a:spcBef>
                <a:spcPts val="116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plotted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pie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charts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585858"/>
                </a:solidFill>
                <a:latin typeface="Arial"/>
                <a:cs typeface="Arial"/>
              </a:rPr>
              <a:t>showing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total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launches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280"/>
              </a:lnSpc>
            </a:pP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certain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endParaRPr sz="2000">
              <a:latin typeface="Arial"/>
              <a:cs typeface="Arial"/>
            </a:endParaRPr>
          </a:p>
          <a:p>
            <a:pPr marL="194945" marR="5080" indent="-182880">
              <a:lnSpc>
                <a:spcPts val="2160"/>
              </a:lnSpc>
              <a:spcBef>
                <a:spcPts val="14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plotted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scatter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graph </a:t>
            </a:r>
            <a:r>
              <a:rPr dirty="0" sz="2000" spc="-60">
                <a:solidFill>
                  <a:srgbClr val="585858"/>
                </a:solidFill>
                <a:latin typeface="Arial"/>
                <a:cs typeface="Arial"/>
              </a:rPr>
              <a:t>showing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relationship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with 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Outcome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Mass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(Kg)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Arial"/>
                <a:cs typeface="Arial"/>
              </a:rPr>
              <a:t>different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booster 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version.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1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link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notebook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194945" marR="1318260" indent="-182880">
              <a:lnSpc>
                <a:spcPts val="2160"/>
              </a:lnSpc>
              <a:spcBef>
                <a:spcPts val="144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u="heavy" sz="20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https://github.com/singulritarian7/Capstone- </a:t>
            </a:r>
            <a:r>
              <a:rPr dirty="0" u="heavy" sz="20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2000" spc="-8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Spacex/blob/master/spacex_dash_app.py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876278" y="6465650"/>
            <a:ext cx="2368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z="1200" spc="-40" b="1">
                <a:solidFill>
                  <a:srgbClr val="40B9D2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125" y="3085922"/>
            <a:ext cx="13404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600" spc="-4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600" spc="-20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600" spc="-2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600" spc="18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600" spc="-345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86783" y="2272410"/>
            <a:ext cx="44881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45">
                <a:solidFill>
                  <a:srgbClr val="40B9D2"/>
                </a:solidFill>
              </a:rPr>
              <a:t></a:t>
            </a:r>
            <a:r>
              <a:rPr dirty="0" sz="2400" spc="-100">
                <a:solidFill>
                  <a:srgbClr val="40B9D2"/>
                </a:solidFill>
              </a:rPr>
              <a:t> </a:t>
            </a:r>
            <a:r>
              <a:rPr dirty="0" sz="2400" spc="-100" b="1">
                <a:solidFill>
                  <a:srgbClr val="000000"/>
                </a:solidFill>
                <a:latin typeface="Arial"/>
                <a:cs typeface="Arial"/>
              </a:rPr>
              <a:t>Exploratory </a:t>
            </a:r>
            <a:r>
              <a:rPr dirty="0" sz="2400" spc="-55" b="1">
                <a:solidFill>
                  <a:srgbClr val="000000"/>
                </a:solidFill>
                <a:latin typeface="Arial"/>
                <a:cs typeface="Arial"/>
              </a:rPr>
              <a:t>data </a:t>
            </a:r>
            <a:r>
              <a:rPr dirty="0" sz="2400" spc="-155" b="1">
                <a:solidFill>
                  <a:srgbClr val="000000"/>
                </a:solidFill>
                <a:latin typeface="Arial"/>
                <a:cs typeface="Arial"/>
              </a:rPr>
              <a:t>analysis</a:t>
            </a:r>
            <a:r>
              <a:rPr dirty="0" sz="2400" spc="-38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65" b="1">
                <a:solidFill>
                  <a:srgbClr val="000000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6783" y="2638425"/>
            <a:ext cx="5624195" cy="1040765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1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400" spc="-75" b="1">
                <a:latin typeface="Arial"/>
                <a:cs typeface="Arial"/>
              </a:rPr>
              <a:t>Interactive </a:t>
            </a:r>
            <a:r>
              <a:rPr dirty="0" sz="2400" spc="-120" b="1">
                <a:latin typeface="Arial"/>
                <a:cs typeface="Arial"/>
              </a:rPr>
              <a:t>analytics </a:t>
            </a:r>
            <a:r>
              <a:rPr dirty="0" sz="2400" spc="-114" b="1">
                <a:latin typeface="Arial"/>
                <a:cs typeface="Arial"/>
              </a:rPr>
              <a:t>demo </a:t>
            </a:r>
            <a:r>
              <a:rPr dirty="0" sz="2400" spc="-105" b="1">
                <a:latin typeface="Arial"/>
                <a:cs typeface="Arial"/>
              </a:rPr>
              <a:t>in</a:t>
            </a:r>
            <a:r>
              <a:rPr dirty="0" sz="2400" spc="-395" b="1">
                <a:latin typeface="Arial"/>
                <a:cs typeface="Arial"/>
              </a:rPr>
              <a:t> </a:t>
            </a:r>
            <a:r>
              <a:rPr dirty="0" sz="2400" spc="-185" b="1">
                <a:latin typeface="Arial"/>
                <a:cs typeface="Arial"/>
              </a:rPr>
              <a:t>screenshots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11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400" spc="-105" b="1">
                <a:latin typeface="Arial"/>
                <a:cs typeface="Arial"/>
              </a:rPr>
              <a:t>Predictive </a:t>
            </a:r>
            <a:r>
              <a:rPr dirty="0" sz="2400" spc="-155" b="1">
                <a:latin typeface="Arial"/>
                <a:cs typeface="Arial"/>
              </a:rPr>
              <a:t>analysis</a:t>
            </a:r>
            <a:r>
              <a:rPr dirty="0" sz="2400" spc="-250" b="1">
                <a:latin typeface="Arial"/>
                <a:cs typeface="Arial"/>
              </a:rPr>
              <a:t> </a:t>
            </a:r>
            <a:r>
              <a:rPr dirty="0" sz="2400" spc="-140" b="1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876278" y="6465650"/>
            <a:ext cx="2368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z="1200" spc="-40" b="1">
                <a:solidFill>
                  <a:srgbClr val="40B9D2"/>
                </a:solidFill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63695" y="2738450"/>
            <a:ext cx="5970905" cy="1735455"/>
          </a:xfrm>
          <a:prstGeom prst="rect"/>
        </p:spPr>
        <p:txBody>
          <a:bodyPr wrap="square" lIns="0" tIns="115570" rIns="0" bIns="0" rtlCol="0" vert="horz">
            <a:spAutoFit/>
          </a:bodyPr>
          <a:lstStyle/>
          <a:p>
            <a:pPr marL="12700" marR="5080">
              <a:lnSpc>
                <a:spcPts val="6370"/>
              </a:lnSpc>
              <a:spcBef>
                <a:spcPts val="910"/>
              </a:spcBef>
            </a:pPr>
            <a:r>
              <a:rPr dirty="0" sz="5900" spc="-250">
                <a:solidFill>
                  <a:srgbClr val="535353"/>
                </a:solidFill>
              </a:rPr>
              <a:t>Insights </a:t>
            </a:r>
            <a:r>
              <a:rPr dirty="0" sz="5900" spc="-225">
                <a:solidFill>
                  <a:srgbClr val="535353"/>
                </a:solidFill>
              </a:rPr>
              <a:t>drawn</a:t>
            </a:r>
            <a:r>
              <a:rPr dirty="0" sz="5900" spc="-1210">
                <a:solidFill>
                  <a:srgbClr val="535353"/>
                </a:solidFill>
              </a:rPr>
              <a:t> </a:t>
            </a:r>
            <a:r>
              <a:rPr dirty="0" sz="5900" spc="-55">
                <a:solidFill>
                  <a:srgbClr val="535353"/>
                </a:solidFill>
              </a:rPr>
              <a:t>from  </a:t>
            </a:r>
            <a:r>
              <a:rPr dirty="0" sz="5900" spc="-490">
                <a:solidFill>
                  <a:srgbClr val="535353"/>
                </a:solidFill>
              </a:rPr>
              <a:t>EDA</a:t>
            </a:r>
            <a:endParaRPr sz="5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108" y="4212335"/>
            <a:ext cx="10765790" cy="1874520"/>
          </a:xfrm>
          <a:custGeom>
            <a:avLst/>
            <a:gdLst/>
            <a:ahLst/>
            <a:cxnLst/>
            <a:rect l="l" t="t" r="r" b="b"/>
            <a:pathLst>
              <a:path w="10765790" h="1874520">
                <a:moveTo>
                  <a:pt x="10765536" y="0"/>
                </a:moveTo>
                <a:lnTo>
                  <a:pt x="0" y="0"/>
                </a:lnTo>
                <a:lnTo>
                  <a:pt x="0" y="1874520"/>
                </a:lnTo>
                <a:lnTo>
                  <a:pt x="10765536" y="1874520"/>
                </a:lnTo>
                <a:lnTo>
                  <a:pt x="1076553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48967" y="4624577"/>
            <a:ext cx="2877820" cy="953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ts val="3650"/>
              </a:lnSpc>
              <a:spcBef>
                <a:spcPts val="100"/>
              </a:spcBef>
            </a:pP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dirty="0" sz="3200" spc="-7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dirty="0" sz="3200" spc="-20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endParaRPr sz="3200">
              <a:latin typeface="Arial"/>
              <a:cs typeface="Arial"/>
            </a:endParaRPr>
          </a:p>
          <a:p>
            <a:pPr algn="r" marR="5080">
              <a:lnSpc>
                <a:spcPts val="3650"/>
              </a:lnSpc>
            </a:pPr>
            <a:r>
              <a:rPr dirty="0" sz="3200" spc="-19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dirty="0" sz="3200" spc="-5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4574" y="964691"/>
            <a:ext cx="10675069" cy="2772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99886" y="4453509"/>
            <a:ext cx="5370195" cy="87947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plot,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dirty="0" sz="2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flight  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amount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site,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greater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000" spc="-215" b="1">
                <a:solidFill>
                  <a:srgbClr val="FFFFFF"/>
                </a:solidFill>
                <a:latin typeface="Arial"/>
                <a:cs typeface="Arial"/>
              </a:rPr>
              <a:t>success 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000" spc="-3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site.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29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108" y="4212335"/>
            <a:ext cx="10765790" cy="1874520"/>
          </a:xfrm>
          <a:custGeom>
            <a:avLst/>
            <a:gdLst/>
            <a:ahLst/>
            <a:cxnLst/>
            <a:rect l="l" t="t" r="r" b="b"/>
            <a:pathLst>
              <a:path w="10765790" h="1874520">
                <a:moveTo>
                  <a:pt x="10765536" y="0"/>
                </a:moveTo>
                <a:lnTo>
                  <a:pt x="0" y="0"/>
                </a:lnTo>
                <a:lnTo>
                  <a:pt x="0" y="1874520"/>
                </a:lnTo>
                <a:lnTo>
                  <a:pt x="10765536" y="1874520"/>
                </a:lnTo>
                <a:lnTo>
                  <a:pt x="1076553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9664" y="4844034"/>
            <a:ext cx="379602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85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dirty="0" sz="3200" spc="-3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0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dirty="0" sz="3200" spc="-3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9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dirty="0" sz="3200" spc="-4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25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6211" y="757427"/>
            <a:ext cx="9047553" cy="318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99886" y="4391914"/>
            <a:ext cx="5365750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dirty="0" sz="2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dirty="0" sz="20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75" b="1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dirty="0" sz="2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dirty="0" sz="20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dirty="0" sz="20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higher 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000" spc="-215" b="1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dirty="0" sz="20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2604" y="757427"/>
            <a:ext cx="3549650" cy="5329555"/>
          </a:xfrm>
          <a:custGeom>
            <a:avLst/>
            <a:gdLst/>
            <a:ahLst/>
            <a:cxnLst/>
            <a:rect l="l" t="t" r="r" b="b"/>
            <a:pathLst>
              <a:path w="3549650" h="5329555">
                <a:moveTo>
                  <a:pt x="3549396" y="0"/>
                </a:moveTo>
                <a:lnTo>
                  <a:pt x="0" y="0"/>
                </a:lnTo>
                <a:lnTo>
                  <a:pt x="0" y="5329428"/>
                </a:lnTo>
                <a:lnTo>
                  <a:pt x="3549396" y="5329428"/>
                </a:lnTo>
                <a:lnTo>
                  <a:pt x="354939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75597" y="2834766"/>
            <a:ext cx="1824355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spc="-190">
                <a:solidFill>
                  <a:srgbClr val="FFFFFF"/>
                </a:solidFill>
                <a:latin typeface="Arial"/>
                <a:cs typeface="Arial"/>
              </a:rPr>
              <a:t>Executive  </a:t>
            </a:r>
            <a:r>
              <a:rPr dirty="0" sz="3600" spc="-47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600" spc="-20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3600" spc="-3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600" spc="-6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58951"/>
            <a:ext cx="384175" cy="5331460"/>
          </a:xfrm>
          <a:custGeom>
            <a:avLst/>
            <a:gdLst/>
            <a:ahLst/>
            <a:cxnLst/>
            <a:rect l="l" t="t" r="r" b="b"/>
            <a:pathLst>
              <a:path w="384175" h="5331460">
                <a:moveTo>
                  <a:pt x="384048" y="0"/>
                </a:moveTo>
                <a:lnTo>
                  <a:pt x="0" y="0"/>
                </a:lnTo>
                <a:lnTo>
                  <a:pt x="0" y="5330952"/>
                </a:lnTo>
                <a:lnTo>
                  <a:pt x="384048" y="5330952"/>
                </a:lnTo>
                <a:lnTo>
                  <a:pt x="384048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7917" y="936497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7917" y="1395222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7917" y="1852422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7917" y="2311145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4008" y="820038"/>
            <a:ext cx="3952875" cy="185801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2100" spc="-75">
                <a:latin typeface="Arial"/>
                <a:cs typeface="Arial"/>
              </a:rPr>
              <a:t>Summary </a:t>
            </a:r>
            <a:r>
              <a:rPr dirty="0" sz="2100" spc="15">
                <a:latin typeface="Arial"/>
                <a:cs typeface="Arial"/>
              </a:rPr>
              <a:t>of</a:t>
            </a:r>
            <a:r>
              <a:rPr dirty="0" sz="2100" spc="-285">
                <a:latin typeface="Arial"/>
                <a:cs typeface="Arial"/>
              </a:rPr>
              <a:t> </a:t>
            </a:r>
            <a:r>
              <a:rPr dirty="0" sz="2100" spc="-45">
                <a:latin typeface="Arial"/>
                <a:cs typeface="Arial"/>
              </a:rPr>
              <a:t>methodologies</a:t>
            </a:r>
            <a:endParaRPr sz="2100"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spcBef>
                <a:spcPts val="1090"/>
              </a:spcBef>
              <a:buChar char="-"/>
              <a:tabLst>
                <a:tab pos="208279" algn="l"/>
              </a:tabLst>
            </a:pP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250">
                <a:latin typeface="Arial"/>
                <a:cs typeface="Arial"/>
              </a:rPr>
              <a:t> </a:t>
            </a:r>
            <a:r>
              <a:rPr dirty="0" sz="2100" spc="-55">
                <a:latin typeface="Arial"/>
                <a:cs typeface="Arial"/>
              </a:rPr>
              <a:t>Collection</a:t>
            </a:r>
            <a:r>
              <a:rPr dirty="0" sz="2100" spc="-185">
                <a:latin typeface="Arial"/>
                <a:cs typeface="Arial"/>
              </a:rPr>
              <a:t> </a:t>
            </a:r>
            <a:r>
              <a:rPr dirty="0" sz="2100" spc="-25">
                <a:latin typeface="Arial"/>
                <a:cs typeface="Arial"/>
              </a:rPr>
              <a:t>through</a:t>
            </a:r>
            <a:r>
              <a:rPr dirty="0" sz="2100" spc="-260">
                <a:latin typeface="Arial"/>
                <a:cs typeface="Arial"/>
              </a:rPr>
              <a:t> </a:t>
            </a:r>
            <a:r>
              <a:rPr dirty="0" sz="2100" spc="-120">
                <a:latin typeface="Arial"/>
                <a:cs typeface="Arial"/>
              </a:rPr>
              <a:t>API</a:t>
            </a:r>
            <a:endParaRPr sz="21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85"/>
              </a:spcBef>
              <a:buChar char="-"/>
              <a:tabLst>
                <a:tab pos="154940" algn="l"/>
              </a:tabLst>
            </a:pP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245">
                <a:latin typeface="Arial"/>
                <a:cs typeface="Arial"/>
              </a:rPr>
              <a:t> </a:t>
            </a:r>
            <a:r>
              <a:rPr dirty="0" sz="2100" spc="-50">
                <a:latin typeface="Arial"/>
                <a:cs typeface="Arial"/>
              </a:rPr>
              <a:t>Collection</a:t>
            </a:r>
            <a:r>
              <a:rPr dirty="0" sz="2100" spc="-190">
                <a:latin typeface="Arial"/>
                <a:cs typeface="Arial"/>
              </a:rPr>
              <a:t> </a:t>
            </a:r>
            <a:r>
              <a:rPr dirty="0" sz="2100" spc="20">
                <a:latin typeface="Arial"/>
                <a:cs typeface="Arial"/>
              </a:rPr>
              <a:t>with</a:t>
            </a:r>
            <a:r>
              <a:rPr dirty="0" sz="2100" spc="-290">
                <a:latin typeface="Arial"/>
                <a:cs typeface="Arial"/>
              </a:rPr>
              <a:t> </a:t>
            </a:r>
            <a:r>
              <a:rPr dirty="0" sz="2100" spc="-125">
                <a:latin typeface="Arial"/>
                <a:cs typeface="Arial"/>
              </a:rPr>
              <a:t>Web</a:t>
            </a:r>
            <a:r>
              <a:rPr dirty="0" sz="2100" spc="-220">
                <a:latin typeface="Arial"/>
                <a:cs typeface="Arial"/>
              </a:rPr>
              <a:t> </a:t>
            </a:r>
            <a:r>
              <a:rPr dirty="0" sz="2100" spc="-85">
                <a:latin typeface="Arial"/>
                <a:cs typeface="Arial"/>
              </a:rPr>
              <a:t>Scraping</a:t>
            </a:r>
            <a:endParaRPr sz="2100"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spcBef>
                <a:spcPts val="1085"/>
              </a:spcBef>
              <a:buChar char="-"/>
              <a:tabLst>
                <a:tab pos="208279" algn="l"/>
              </a:tabLst>
            </a:pP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285">
                <a:latin typeface="Arial"/>
                <a:cs typeface="Arial"/>
              </a:rPr>
              <a:t> </a:t>
            </a:r>
            <a:r>
              <a:rPr dirty="0" sz="2100" spc="-55">
                <a:latin typeface="Arial"/>
                <a:cs typeface="Arial"/>
              </a:rPr>
              <a:t>Wrangling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7917" y="2768345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34008" y="2790190"/>
            <a:ext cx="4110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>
                <a:latin typeface="Arial"/>
                <a:cs typeface="Arial"/>
              </a:rPr>
              <a:t>- </a:t>
            </a:r>
            <a:r>
              <a:rPr dirty="0" sz="2100" spc="-50">
                <a:latin typeface="Arial"/>
                <a:cs typeface="Arial"/>
              </a:rPr>
              <a:t>Exploratory </a:t>
            </a:r>
            <a:r>
              <a:rPr dirty="0" sz="2100" spc="-65">
                <a:latin typeface="Arial"/>
                <a:cs typeface="Arial"/>
              </a:rPr>
              <a:t>Data </a:t>
            </a:r>
            <a:r>
              <a:rPr dirty="0" sz="2100" spc="-90">
                <a:latin typeface="Arial"/>
                <a:cs typeface="Arial"/>
              </a:rPr>
              <a:t>Analysis </a:t>
            </a:r>
            <a:r>
              <a:rPr dirty="0" sz="2100" spc="20">
                <a:latin typeface="Arial"/>
                <a:cs typeface="Arial"/>
              </a:rPr>
              <a:t>with</a:t>
            </a:r>
            <a:r>
              <a:rPr dirty="0" sz="2100" spc="-385">
                <a:latin typeface="Arial"/>
                <a:cs typeface="Arial"/>
              </a:rPr>
              <a:t> </a:t>
            </a:r>
            <a:r>
              <a:rPr dirty="0" sz="2100" spc="-135">
                <a:latin typeface="Arial"/>
                <a:cs typeface="Arial"/>
              </a:rPr>
              <a:t>SQL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7917" y="3227070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4008" y="3248025"/>
            <a:ext cx="55619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>
                <a:latin typeface="Arial"/>
                <a:cs typeface="Arial"/>
              </a:rPr>
              <a:t>-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50">
                <a:latin typeface="Arial"/>
                <a:cs typeface="Arial"/>
              </a:rPr>
              <a:t>Exploratory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254">
                <a:latin typeface="Arial"/>
                <a:cs typeface="Arial"/>
              </a:rPr>
              <a:t> </a:t>
            </a:r>
            <a:r>
              <a:rPr dirty="0" sz="2100" spc="-90">
                <a:latin typeface="Arial"/>
                <a:cs typeface="Arial"/>
              </a:rPr>
              <a:t>Analysis</a:t>
            </a:r>
            <a:r>
              <a:rPr dirty="0" sz="2100" spc="-165">
                <a:latin typeface="Arial"/>
                <a:cs typeface="Arial"/>
              </a:rPr>
              <a:t> </a:t>
            </a:r>
            <a:r>
              <a:rPr dirty="0" sz="2100" spc="20">
                <a:latin typeface="Arial"/>
                <a:cs typeface="Arial"/>
              </a:rPr>
              <a:t>with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305">
                <a:latin typeface="Arial"/>
                <a:cs typeface="Arial"/>
              </a:rPr>
              <a:t> </a:t>
            </a:r>
            <a:r>
              <a:rPr dirty="0" sz="2100" spc="-55">
                <a:latin typeface="Arial"/>
                <a:cs typeface="Arial"/>
              </a:rPr>
              <a:t>Visualization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917" y="3684270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34008" y="3706114"/>
            <a:ext cx="44462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>
                <a:latin typeface="Arial"/>
                <a:cs typeface="Arial"/>
              </a:rPr>
              <a:t>-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40">
                <a:latin typeface="Arial"/>
                <a:cs typeface="Arial"/>
              </a:rPr>
              <a:t>Interactive</a:t>
            </a:r>
            <a:r>
              <a:rPr dirty="0" sz="2100" spc="-320">
                <a:latin typeface="Arial"/>
                <a:cs typeface="Arial"/>
              </a:rPr>
              <a:t> </a:t>
            </a:r>
            <a:r>
              <a:rPr dirty="0" sz="2100" spc="-85">
                <a:latin typeface="Arial"/>
                <a:cs typeface="Arial"/>
              </a:rPr>
              <a:t>Visual</a:t>
            </a:r>
            <a:r>
              <a:rPr dirty="0" sz="2100" spc="-260">
                <a:latin typeface="Arial"/>
                <a:cs typeface="Arial"/>
              </a:rPr>
              <a:t> </a:t>
            </a:r>
            <a:r>
              <a:rPr dirty="0" sz="2100" spc="-55">
                <a:latin typeface="Arial"/>
                <a:cs typeface="Arial"/>
              </a:rPr>
              <a:t>Analytics</a:t>
            </a:r>
            <a:r>
              <a:rPr dirty="0" sz="2100" spc="-190">
                <a:latin typeface="Arial"/>
                <a:cs typeface="Arial"/>
              </a:rPr>
              <a:t> </a:t>
            </a:r>
            <a:r>
              <a:rPr dirty="0" sz="2100" spc="20">
                <a:latin typeface="Arial"/>
                <a:cs typeface="Arial"/>
              </a:rPr>
              <a:t>with</a:t>
            </a:r>
            <a:r>
              <a:rPr dirty="0" sz="2100" spc="-175">
                <a:latin typeface="Arial"/>
                <a:cs typeface="Arial"/>
              </a:rPr>
              <a:t> </a:t>
            </a:r>
            <a:r>
              <a:rPr dirty="0" sz="2100" spc="-60">
                <a:latin typeface="Arial"/>
                <a:cs typeface="Arial"/>
              </a:rPr>
              <a:t>Folium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917" y="4142994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7917" y="4600194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7917" y="5058917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7917" y="5516117"/>
            <a:ext cx="7292340" cy="0"/>
          </a:xfrm>
          <a:custGeom>
            <a:avLst/>
            <a:gdLst/>
            <a:ahLst/>
            <a:cxnLst/>
            <a:rect l="l" t="t" r="r" b="b"/>
            <a:pathLst>
              <a:path w="7292340" h="0">
                <a:moveTo>
                  <a:pt x="0" y="0"/>
                </a:moveTo>
                <a:lnTo>
                  <a:pt x="7292339" y="0"/>
                </a:lnTo>
              </a:path>
            </a:pathLst>
          </a:custGeom>
          <a:ln w="10795">
            <a:solidFill>
              <a:srgbClr val="53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34008" y="4025498"/>
            <a:ext cx="6393180" cy="185801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1190"/>
              </a:spcBef>
              <a:buChar char="-"/>
              <a:tabLst>
                <a:tab pos="154940" algn="l"/>
              </a:tabLst>
            </a:pPr>
            <a:r>
              <a:rPr dirty="0" sz="2100" spc="-75">
                <a:latin typeface="Arial"/>
                <a:cs typeface="Arial"/>
              </a:rPr>
              <a:t>Machine </a:t>
            </a:r>
            <a:r>
              <a:rPr dirty="0" sz="2100" spc="-65">
                <a:latin typeface="Arial"/>
                <a:cs typeface="Arial"/>
              </a:rPr>
              <a:t>Learning</a:t>
            </a:r>
            <a:r>
              <a:rPr dirty="0" sz="2100" spc="-275">
                <a:latin typeface="Arial"/>
                <a:cs typeface="Arial"/>
              </a:rPr>
              <a:t> </a:t>
            </a:r>
            <a:r>
              <a:rPr dirty="0" sz="2100" spc="-45">
                <a:latin typeface="Arial"/>
                <a:cs typeface="Arial"/>
              </a:rPr>
              <a:t>Prediction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2100" spc="-75">
                <a:latin typeface="Arial"/>
                <a:cs typeface="Arial"/>
              </a:rPr>
              <a:t>Summary </a:t>
            </a:r>
            <a:r>
              <a:rPr dirty="0" sz="2100" spc="15">
                <a:latin typeface="Arial"/>
                <a:cs typeface="Arial"/>
              </a:rPr>
              <a:t>of</a:t>
            </a:r>
            <a:r>
              <a:rPr dirty="0" sz="2100" spc="-415">
                <a:latin typeface="Arial"/>
                <a:cs typeface="Arial"/>
              </a:rPr>
              <a:t> </a:t>
            </a:r>
            <a:r>
              <a:rPr dirty="0" sz="2100" spc="-35">
                <a:latin typeface="Arial"/>
                <a:cs typeface="Arial"/>
              </a:rPr>
              <a:t>all </a:t>
            </a:r>
            <a:r>
              <a:rPr dirty="0" sz="2100" spc="-65">
                <a:latin typeface="Arial"/>
                <a:cs typeface="Arial"/>
              </a:rPr>
              <a:t>results</a:t>
            </a:r>
            <a:endParaRPr sz="21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90"/>
              </a:spcBef>
              <a:buChar char="-"/>
              <a:tabLst>
                <a:tab pos="154940" algn="l"/>
              </a:tabLst>
            </a:pPr>
            <a:r>
              <a:rPr dirty="0" sz="2100" spc="-50">
                <a:latin typeface="Arial"/>
                <a:cs typeface="Arial"/>
              </a:rPr>
              <a:t>Exploratory</a:t>
            </a:r>
            <a:r>
              <a:rPr dirty="0" sz="2100" spc="-170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Data</a:t>
            </a:r>
            <a:r>
              <a:rPr dirty="0" sz="2100" spc="-254">
                <a:latin typeface="Arial"/>
                <a:cs typeface="Arial"/>
              </a:rPr>
              <a:t> </a:t>
            </a:r>
            <a:r>
              <a:rPr dirty="0" sz="2100" spc="-90">
                <a:latin typeface="Arial"/>
                <a:cs typeface="Arial"/>
              </a:rPr>
              <a:t>Analysis</a:t>
            </a:r>
            <a:r>
              <a:rPr dirty="0" sz="2100" spc="-165">
                <a:latin typeface="Arial"/>
                <a:cs typeface="Arial"/>
              </a:rPr>
              <a:t> </a:t>
            </a:r>
            <a:r>
              <a:rPr dirty="0" sz="2100" spc="-60">
                <a:latin typeface="Arial"/>
                <a:cs typeface="Arial"/>
              </a:rPr>
              <a:t>rand</a:t>
            </a:r>
            <a:r>
              <a:rPr dirty="0" sz="2100" spc="-175">
                <a:latin typeface="Arial"/>
                <a:cs typeface="Arial"/>
              </a:rPr>
              <a:t> </a:t>
            </a:r>
            <a:r>
              <a:rPr dirty="0" sz="2100" spc="-40">
                <a:latin typeface="Arial"/>
                <a:cs typeface="Arial"/>
              </a:rPr>
              <a:t>predictive</a:t>
            </a:r>
            <a:r>
              <a:rPr dirty="0" sz="2100" spc="-185">
                <a:latin typeface="Arial"/>
                <a:cs typeface="Arial"/>
              </a:rPr>
              <a:t> </a:t>
            </a:r>
            <a:r>
              <a:rPr dirty="0" sz="2100" spc="-60">
                <a:latin typeface="Arial"/>
                <a:cs typeface="Arial"/>
              </a:rPr>
              <a:t>analytics</a:t>
            </a:r>
            <a:r>
              <a:rPr dirty="0" sz="2100" spc="-180">
                <a:latin typeface="Arial"/>
                <a:cs typeface="Arial"/>
              </a:rPr>
              <a:t> </a:t>
            </a:r>
            <a:r>
              <a:rPr dirty="0" sz="2100" spc="-40">
                <a:latin typeface="Arial"/>
                <a:cs typeface="Arial"/>
              </a:rPr>
              <a:t>result</a:t>
            </a:r>
            <a:endParaRPr sz="21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85"/>
              </a:spcBef>
              <a:buChar char="-"/>
              <a:tabLst>
                <a:tab pos="154940" algn="l"/>
              </a:tabLst>
            </a:pPr>
            <a:r>
              <a:rPr dirty="0" sz="2100" spc="-40">
                <a:latin typeface="Arial"/>
                <a:cs typeface="Arial"/>
              </a:rPr>
              <a:t>Interactive </a:t>
            </a:r>
            <a:r>
              <a:rPr dirty="0" sz="2100" spc="-60">
                <a:latin typeface="Arial"/>
                <a:cs typeface="Arial"/>
              </a:rPr>
              <a:t>analytics </a:t>
            </a:r>
            <a:r>
              <a:rPr dirty="0" sz="2100" spc="-20">
                <a:latin typeface="Arial"/>
                <a:cs typeface="Arial"/>
              </a:rPr>
              <a:t>in</a:t>
            </a:r>
            <a:r>
              <a:rPr dirty="0" sz="2100" spc="-434">
                <a:latin typeface="Arial"/>
                <a:cs typeface="Arial"/>
              </a:rPr>
              <a:t> </a:t>
            </a:r>
            <a:r>
              <a:rPr dirty="0" sz="2100" spc="-90">
                <a:latin typeface="Arial"/>
                <a:cs typeface="Arial"/>
              </a:rPr>
              <a:t>screenshots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55526" y="6465650"/>
            <a:ext cx="18351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fld id="{81D60167-4931-47E6-BA6A-407CBD079E47}" type="slidenum">
              <a:rPr dirty="0" sz="1200" spc="-35" b="1">
                <a:solidFill>
                  <a:srgbClr val="40B9D2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576954" cy="5331460"/>
          </a:xfrm>
          <a:custGeom>
            <a:avLst/>
            <a:gdLst/>
            <a:ahLst/>
            <a:cxnLst/>
            <a:rect l="l" t="t" r="r" b="b"/>
            <a:pathLst>
              <a:path w="3576954" h="5331460">
                <a:moveTo>
                  <a:pt x="3576828" y="0"/>
                </a:moveTo>
                <a:lnTo>
                  <a:pt x="0" y="0"/>
                </a:lnTo>
                <a:lnTo>
                  <a:pt x="0" y="5330952"/>
                </a:lnTo>
                <a:lnTo>
                  <a:pt x="3576828" y="5330952"/>
                </a:lnTo>
                <a:lnTo>
                  <a:pt x="357682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724" y="1269949"/>
            <a:ext cx="2294255" cy="836294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dirty="0" sz="2800" spc="-275">
                <a:solidFill>
                  <a:srgbClr val="FFFFFF"/>
                </a:solidFill>
              </a:rPr>
              <a:t>Success </a:t>
            </a:r>
            <a:r>
              <a:rPr dirty="0" sz="2800" spc="-180">
                <a:solidFill>
                  <a:srgbClr val="FFFFFF"/>
                </a:solidFill>
              </a:rPr>
              <a:t>Rate</a:t>
            </a:r>
            <a:r>
              <a:rPr dirty="0" sz="2800" spc="-445">
                <a:solidFill>
                  <a:srgbClr val="FFFFFF"/>
                </a:solidFill>
              </a:rPr>
              <a:t> </a:t>
            </a:r>
            <a:r>
              <a:rPr dirty="0" sz="2800" spc="-180">
                <a:solidFill>
                  <a:srgbClr val="FFFFFF"/>
                </a:solidFill>
              </a:rPr>
              <a:t>vs.  </a:t>
            </a:r>
            <a:r>
              <a:rPr dirty="0" sz="2800" spc="-50">
                <a:solidFill>
                  <a:srgbClr val="FFFFFF"/>
                </a:solidFill>
              </a:rPr>
              <a:t>Orbit</a:t>
            </a:r>
            <a:r>
              <a:rPr dirty="0" sz="2800" spc="-520">
                <a:solidFill>
                  <a:srgbClr val="FFFFFF"/>
                </a:solidFill>
              </a:rPr>
              <a:t> </a:t>
            </a:r>
            <a:r>
              <a:rPr dirty="0" sz="2800" spc="-210">
                <a:solidFill>
                  <a:srgbClr val="FFFFFF"/>
                </a:solidFill>
              </a:rPr>
              <a:t>Type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31724" y="3395217"/>
            <a:ext cx="2646680" cy="115379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plot, 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can  </a:t>
            </a:r>
            <a:r>
              <a:rPr dirty="0" sz="2000" spc="-145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ES-L1, </a:t>
            </a:r>
            <a:r>
              <a:rPr dirty="0" sz="2000" spc="-155">
                <a:solidFill>
                  <a:srgbClr val="FFFFFF"/>
                </a:solidFill>
                <a:latin typeface="Arial"/>
                <a:cs typeface="Arial"/>
              </a:rPr>
              <a:t>GEO,  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dirty="0" sz="20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FFFFFF"/>
                </a:solidFill>
                <a:latin typeface="Arial"/>
                <a:cs typeface="Arial"/>
              </a:rPr>
              <a:t>SSO,</a:t>
            </a:r>
            <a:r>
              <a:rPr dirty="0" sz="20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VLEO</a:t>
            </a:r>
            <a:r>
              <a:rPr dirty="0" sz="20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dirty="0" sz="20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2000" spc="-155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dirty="0" sz="200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86784" y="909827"/>
            <a:ext cx="7490459" cy="4966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31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724" y="2834766"/>
            <a:ext cx="2673985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dirty="0" sz="3600" spc="-4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40">
                <a:solidFill>
                  <a:srgbClr val="FFFFFF"/>
                </a:solidFill>
                <a:latin typeface="Arial"/>
                <a:cs typeface="Arial"/>
              </a:rPr>
              <a:t>Number  </a:t>
            </a:r>
            <a:r>
              <a:rPr dirty="0" sz="3600" spc="-22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dirty="0" sz="3600" spc="-5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dirty="0" sz="3600" spc="-6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25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8429" y="1076959"/>
            <a:ext cx="7011670" cy="115443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95580" marR="5080" indent="-182880">
              <a:lnSpc>
                <a:spcPct val="90000"/>
              </a:lnSpc>
              <a:spcBef>
                <a:spcPts val="34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6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15">
                <a:solidFill>
                  <a:srgbClr val="585858"/>
                </a:solidFill>
                <a:latin typeface="Arial"/>
                <a:cs typeface="Arial"/>
              </a:rPr>
              <a:t>plot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below </a:t>
            </a: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shows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Flight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Number </a:t>
            </a:r>
            <a:r>
              <a:rPr dirty="0" sz="2000" spc="-100">
                <a:solidFill>
                  <a:srgbClr val="585858"/>
                </a:solidFill>
                <a:latin typeface="Arial"/>
                <a:cs typeface="Arial"/>
              </a:rPr>
              <a:t>vs.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Orbit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type. 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 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observe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LEO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Arial"/>
                <a:cs typeface="Arial"/>
              </a:rPr>
              <a:t>orbit,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success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related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number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of  </a:t>
            </a:r>
            <a:r>
              <a:rPr dirty="0" sz="2000" spc="-5">
                <a:solidFill>
                  <a:srgbClr val="585858"/>
                </a:solidFill>
                <a:latin typeface="Arial"/>
                <a:cs typeface="Arial"/>
              </a:rPr>
              <a:t>flights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whereas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2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GTO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Arial"/>
                <a:cs typeface="Arial"/>
              </a:rPr>
              <a:t>orbit,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there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20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no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r>
              <a:rPr dirty="0" sz="2000" spc="-1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between  </a:t>
            </a:r>
            <a:r>
              <a:rPr dirty="0" sz="2000" spc="25">
                <a:solidFill>
                  <a:srgbClr val="585858"/>
                </a:solidFill>
                <a:latin typeface="Arial"/>
                <a:cs typeface="Arial"/>
              </a:rPr>
              <a:t>flight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number</a:t>
            </a:r>
            <a:r>
              <a:rPr dirty="0" sz="20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Arial"/>
                <a:cs typeface="Arial"/>
              </a:rPr>
              <a:t>orbit.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9435" y="2639567"/>
            <a:ext cx="7315200" cy="3450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32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724" y="2834766"/>
            <a:ext cx="208026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spc="-20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dirty="0" sz="3600" spc="-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220">
                <a:solidFill>
                  <a:srgbClr val="FFFFFF"/>
                </a:solidFill>
                <a:latin typeface="Arial"/>
                <a:cs typeface="Arial"/>
              </a:rPr>
              <a:t>vs.  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OrbitType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3002915" marR="5080" indent="-182880">
              <a:lnSpc>
                <a:spcPts val="2590"/>
              </a:lnSpc>
              <a:spcBef>
                <a:spcPts val="425"/>
              </a:spcBef>
            </a:pPr>
            <a:r>
              <a:rPr dirty="0" spc="-1245">
                <a:solidFill>
                  <a:srgbClr val="40B9D2"/>
                </a:solidFill>
              </a:rPr>
              <a:t></a:t>
            </a:r>
            <a:r>
              <a:rPr dirty="0" spc="-100">
                <a:solidFill>
                  <a:srgbClr val="40B9D2"/>
                </a:solidFill>
              </a:rPr>
              <a:t> </a:t>
            </a:r>
            <a:r>
              <a:rPr dirty="0" spc="-190"/>
              <a:t>We </a:t>
            </a:r>
            <a:r>
              <a:rPr dirty="0" spc="-130"/>
              <a:t>can </a:t>
            </a:r>
            <a:r>
              <a:rPr dirty="0" spc="-105"/>
              <a:t>observe </a:t>
            </a:r>
            <a:r>
              <a:rPr dirty="0" spc="25"/>
              <a:t>that </a:t>
            </a:r>
            <a:r>
              <a:rPr dirty="0" spc="20"/>
              <a:t>with </a:t>
            </a:r>
            <a:r>
              <a:rPr dirty="0" spc="-105"/>
              <a:t>heavy </a:t>
            </a:r>
            <a:r>
              <a:rPr dirty="0" spc="-90"/>
              <a:t>payloads, </a:t>
            </a:r>
            <a:r>
              <a:rPr dirty="0" spc="-20"/>
              <a:t>the  </a:t>
            </a:r>
            <a:r>
              <a:rPr dirty="0" spc="-125"/>
              <a:t>successful</a:t>
            </a:r>
            <a:r>
              <a:rPr dirty="0" spc="-210"/>
              <a:t> </a:t>
            </a:r>
            <a:r>
              <a:rPr dirty="0" spc="-60"/>
              <a:t>landing</a:t>
            </a:r>
            <a:r>
              <a:rPr dirty="0" spc="-175"/>
              <a:t> </a:t>
            </a:r>
            <a:r>
              <a:rPr dirty="0" spc="-100"/>
              <a:t>are</a:t>
            </a:r>
            <a:r>
              <a:rPr dirty="0" spc="-190"/>
              <a:t> </a:t>
            </a:r>
            <a:r>
              <a:rPr dirty="0" spc="-50"/>
              <a:t>more</a:t>
            </a:r>
            <a:r>
              <a:rPr dirty="0" spc="-195"/>
              <a:t> </a:t>
            </a:r>
            <a:r>
              <a:rPr dirty="0" spc="15"/>
              <a:t>for</a:t>
            </a:r>
            <a:r>
              <a:rPr dirty="0" spc="-210"/>
              <a:t> </a:t>
            </a:r>
            <a:r>
              <a:rPr dirty="0" spc="-150"/>
              <a:t>PO,</a:t>
            </a:r>
            <a:r>
              <a:rPr dirty="0" spc="-170"/>
              <a:t> </a:t>
            </a:r>
            <a:r>
              <a:rPr dirty="0" spc="-160"/>
              <a:t>LEO</a:t>
            </a:r>
            <a:r>
              <a:rPr dirty="0" spc="-180"/>
              <a:t> </a:t>
            </a:r>
            <a:r>
              <a:rPr dirty="0" spc="-100"/>
              <a:t>and</a:t>
            </a:r>
            <a:r>
              <a:rPr dirty="0" spc="-190"/>
              <a:t> </a:t>
            </a:r>
            <a:r>
              <a:rPr dirty="0" spc="-215"/>
              <a:t>ISS</a:t>
            </a:r>
            <a:r>
              <a:rPr dirty="0" spc="-190"/>
              <a:t> </a:t>
            </a:r>
            <a:r>
              <a:rPr dirty="0" spc="-35"/>
              <a:t>orbits.</a:t>
            </a:r>
          </a:p>
        </p:txBody>
      </p:sp>
      <p:sp>
        <p:nvSpPr>
          <p:cNvPr id="4" name="object 4"/>
          <p:cNvSpPr/>
          <p:nvPr/>
        </p:nvSpPr>
        <p:spPr>
          <a:xfrm>
            <a:off x="3869435" y="2682239"/>
            <a:ext cx="7315200" cy="355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33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5572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376415" y="0"/>
                </a:moveTo>
                <a:lnTo>
                  <a:pt x="0" y="0"/>
                </a:lnTo>
                <a:lnTo>
                  <a:pt x="0" y="5330952"/>
                </a:lnTo>
                <a:lnTo>
                  <a:pt x="376415" y="5330952"/>
                </a:lnTo>
                <a:lnTo>
                  <a:pt x="376415" y="0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65048"/>
            <a:ext cx="4642485" cy="5331460"/>
          </a:xfrm>
          <a:custGeom>
            <a:avLst/>
            <a:gdLst/>
            <a:ahLst/>
            <a:cxnLst/>
            <a:rect l="l" t="t" r="r" b="b"/>
            <a:pathLst>
              <a:path w="4642485" h="5331460">
                <a:moveTo>
                  <a:pt x="4642104" y="0"/>
                </a:moveTo>
                <a:lnTo>
                  <a:pt x="0" y="0"/>
                </a:lnTo>
                <a:lnTo>
                  <a:pt x="0" y="5330952"/>
                </a:lnTo>
                <a:lnTo>
                  <a:pt x="4642104" y="5330952"/>
                </a:lnTo>
                <a:lnTo>
                  <a:pt x="464210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995" y="1161669"/>
            <a:ext cx="2871470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spc="-210">
                <a:solidFill>
                  <a:srgbClr val="FFFFFF"/>
                </a:solidFill>
              </a:rPr>
              <a:t>Launch</a:t>
            </a:r>
            <a:r>
              <a:rPr dirty="0" sz="3600" spc="-535">
                <a:solidFill>
                  <a:srgbClr val="FFFFFF"/>
                </a:solidFill>
              </a:rPr>
              <a:t> </a:t>
            </a:r>
            <a:r>
              <a:rPr dirty="0" sz="3600" spc="-335">
                <a:solidFill>
                  <a:srgbClr val="FFFFFF"/>
                </a:solidFill>
              </a:rPr>
              <a:t>Success  </a:t>
            </a:r>
            <a:r>
              <a:rPr dirty="0" sz="3600" spc="-225">
                <a:solidFill>
                  <a:srgbClr val="FFFFFF"/>
                </a:solidFill>
              </a:rPr>
              <a:t>Yearly</a:t>
            </a:r>
            <a:r>
              <a:rPr dirty="0" sz="3600" spc="-660">
                <a:solidFill>
                  <a:srgbClr val="FFFFFF"/>
                </a:solidFill>
              </a:rPr>
              <a:t> </a:t>
            </a:r>
            <a:r>
              <a:rPr dirty="0" sz="3600" spc="-215">
                <a:solidFill>
                  <a:srgbClr val="FFFFFF"/>
                </a:solidFill>
              </a:rPr>
              <a:t>Trend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50875" y="2496693"/>
            <a:ext cx="3670935" cy="88011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plot,</a:t>
            </a:r>
            <a:r>
              <a:rPr dirty="0" sz="20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observe</a:t>
            </a:r>
            <a:r>
              <a:rPr dirty="0" sz="20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that  </a:t>
            </a:r>
            <a:r>
              <a:rPr dirty="0" sz="2000" spc="-155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since </a:t>
            </a:r>
            <a:r>
              <a:rPr dirty="0" sz="2000" spc="-17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dirty="0" sz="2000" spc="-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increasing 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dirty="0" sz="200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7403" y="1652016"/>
            <a:ext cx="6153577" cy="3759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0"/>
              <a:t>34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7773" y="459486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11237976" y="0"/>
                </a:moveTo>
                <a:lnTo>
                  <a:pt x="0" y="0"/>
                </a:lnTo>
                <a:lnTo>
                  <a:pt x="0" y="5897880"/>
                </a:lnTo>
                <a:lnTo>
                  <a:pt x="11237976" y="5897880"/>
                </a:lnTo>
                <a:lnTo>
                  <a:pt x="1123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773" y="459486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0" y="5897880"/>
                </a:moveTo>
                <a:lnTo>
                  <a:pt x="11237976" y="5897880"/>
                </a:lnTo>
                <a:lnTo>
                  <a:pt x="11237976" y="0"/>
                </a:lnTo>
                <a:lnTo>
                  <a:pt x="0" y="0"/>
                </a:lnTo>
                <a:lnTo>
                  <a:pt x="0" y="5897880"/>
                </a:lnTo>
                <a:close/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730235" y="990600"/>
            <a:ext cx="3666490" cy="4632960"/>
            <a:chOff x="7730235" y="990600"/>
            <a:chExt cx="3666490" cy="4632960"/>
          </a:xfrm>
        </p:grpSpPr>
        <p:sp>
          <p:nvSpPr>
            <p:cNvPr id="6" name="object 6"/>
            <p:cNvSpPr/>
            <p:nvPr/>
          </p:nvSpPr>
          <p:spPr>
            <a:xfrm>
              <a:off x="11062715" y="990600"/>
              <a:ext cx="334010" cy="4632960"/>
            </a:xfrm>
            <a:custGeom>
              <a:avLst/>
              <a:gdLst/>
              <a:ahLst/>
              <a:cxnLst/>
              <a:rect l="l" t="t" r="r" b="b"/>
              <a:pathLst>
                <a:path w="334009" h="4632960">
                  <a:moveTo>
                    <a:pt x="333755" y="0"/>
                  </a:moveTo>
                  <a:lnTo>
                    <a:pt x="0" y="0"/>
                  </a:lnTo>
                  <a:lnTo>
                    <a:pt x="0" y="4632960"/>
                  </a:lnTo>
                  <a:lnTo>
                    <a:pt x="333755" y="4632960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36585" y="1150746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59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36585" y="1516506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60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36585" y="1882266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60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E8F3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36585" y="2248027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60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36585" y="2613786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60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E8F3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36585" y="2979547"/>
              <a:ext cx="3475354" cy="365760"/>
            </a:xfrm>
            <a:custGeom>
              <a:avLst/>
              <a:gdLst/>
              <a:ahLst/>
              <a:cxnLst/>
              <a:rect l="l" t="t" r="r" b="b"/>
              <a:pathLst>
                <a:path w="3475354" h="365760">
                  <a:moveTo>
                    <a:pt x="347497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474974" y="365760"/>
                  </a:lnTo>
                  <a:lnTo>
                    <a:pt x="3474974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30236" y="1497456"/>
              <a:ext cx="3488054" cy="1488440"/>
            </a:xfrm>
            <a:custGeom>
              <a:avLst/>
              <a:gdLst/>
              <a:ahLst/>
              <a:cxnLst/>
              <a:rect l="l" t="t" r="r" b="b"/>
              <a:pathLst>
                <a:path w="3488054" h="1488439">
                  <a:moveTo>
                    <a:pt x="3487674" y="1475740"/>
                  </a:moveTo>
                  <a:lnTo>
                    <a:pt x="0" y="1475740"/>
                  </a:lnTo>
                  <a:lnTo>
                    <a:pt x="0" y="1488440"/>
                  </a:lnTo>
                  <a:lnTo>
                    <a:pt x="3487674" y="1488440"/>
                  </a:lnTo>
                  <a:lnTo>
                    <a:pt x="3487674" y="1475740"/>
                  </a:lnTo>
                  <a:close/>
                </a:path>
                <a:path w="3488054" h="1488439">
                  <a:moveTo>
                    <a:pt x="3487674" y="1109980"/>
                  </a:moveTo>
                  <a:lnTo>
                    <a:pt x="0" y="1109980"/>
                  </a:lnTo>
                  <a:lnTo>
                    <a:pt x="0" y="1122680"/>
                  </a:lnTo>
                  <a:lnTo>
                    <a:pt x="3487674" y="1122680"/>
                  </a:lnTo>
                  <a:lnTo>
                    <a:pt x="3487674" y="1109980"/>
                  </a:lnTo>
                  <a:close/>
                </a:path>
                <a:path w="3488054" h="1488439">
                  <a:moveTo>
                    <a:pt x="3487674" y="744220"/>
                  </a:moveTo>
                  <a:lnTo>
                    <a:pt x="0" y="744220"/>
                  </a:lnTo>
                  <a:lnTo>
                    <a:pt x="0" y="756920"/>
                  </a:lnTo>
                  <a:lnTo>
                    <a:pt x="3487674" y="756920"/>
                  </a:lnTo>
                  <a:lnTo>
                    <a:pt x="3487674" y="744220"/>
                  </a:lnTo>
                  <a:close/>
                </a:path>
                <a:path w="3488054" h="1488439">
                  <a:moveTo>
                    <a:pt x="3487674" y="378460"/>
                  </a:moveTo>
                  <a:lnTo>
                    <a:pt x="0" y="378460"/>
                  </a:lnTo>
                  <a:lnTo>
                    <a:pt x="0" y="391160"/>
                  </a:lnTo>
                  <a:lnTo>
                    <a:pt x="3487674" y="391160"/>
                  </a:lnTo>
                  <a:lnTo>
                    <a:pt x="3487674" y="378460"/>
                  </a:lnTo>
                  <a:close/>
                </a:path>
                <a:path w="3488054" h="1488439">
                  <a:moveTo>
                    <a:pt x="348767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487674" y="38100"/>
                  </a:lnTo>
                  <a:lnTo>
                    <a:pt x="3487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95527" y="990600"/>
            <a:ext cx="2992120" cy="4632960"/>
          </a:xfrm>
          <a:prstGeom prst="rect">
            <a:avLst/>
          </a:prstGeom>
          <a:solidFill>
            <a:srgbClr val="40B9D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649605" marR="523875">
              <a:lnSpc>
                <a:spcPts val="3350"/>
              </a:lnSpc>
              <a:spcBef>
                <a:spcPts val="2110"/>
              </a:spcBef>
            </a:pPr>
            <a:r>
              <a:rPr dirty="0" sz="3100" spc="-50">
                <a:solidFill>
                  <a:srgbClr val="0A48CA"/>
                </a:solidFill>
                <a:latin typeface="Arial"/>
                <a:cs typeface="Arial"/>
              </a:rPr>
              <a:t>All </a:t>
            </a:r>
            <a:r>
              <a:rPr dirty="0" sz="3100" spc="-180">
                <a:solidFill>
                  <a:srgbClr val="0A48CA"/>
                </a:solidFill>
                <a:latin typeface="Arial"/>
                <a:cs typeface="Arial"/>
              </a:rPr>
              <a:t>Launch  </a:t>
            </a:r>
            <a:r>
              <a:rPr dirty="0" sz="3100" spc="-114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dirty="0" sz="3100" spc="-43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100" spc="-200">
                <a:solidFill>
                  <a:srgbClr val="0A48CA"/>
                </a:solidFill>
                <a:latin typeface="Arial"/>
                <a:cs typeface="Arial"/>
              </a:rPr>
              <a:t>Names</a:t>
            </a:r>
            <a:endParaRPr sz="3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3100" y="2749423"/>
            <a:ext cx="2533650" cy="1066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dirty="0" sz="1850" spc="-96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1850" spc="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1850" spc="-150">
                <a:latin typeface="Arial"/>
                <a:cs typeface="Arial"/>
              </a:rPr>
              <a:t>We </a:t>
            </a:r>
            <a:r>
              <a:rPr dirty="0" sz="1850" spc="-100">
                <a:latin typeface="Arial"/>
                <a:cs typeface="Arial"/>
              </a:rPr>
              <a:t>used </a:t>
            </a:r>
            <a:r>
              <a:rPr dirty="0" sz="1850" spc="-15">
                <a:latin typeface="Arial"/>
                <a:cs typeface="Arial"/>
              </a:rPr>
              <a:t>the</a:t>
            </a:r>
            <a:r>
              <a:rPr dirty="0" sz="1850" spc="-229">
                <a:latin typeface="Arial"/>
                <a:cs typeface="Arial"/>
              </a:rPr>
              <a:t> </a:t>
            </a:r>
            <a:r>
              <a:rPr dirty="0" sz="1850" spc="-75">
                <a:latin typeface="Arial"/>
                <a:cs typeface="Arial"/>
              </a:rPr>
              <a:t>key</a:t>
            </a:r>
            <a:endParaRPr sz="1850">
              <a:latin typeface="Arial"/>
              <a:cs typeface="Arial"/>
            </a:endParaRPr>
          </a:p>
          <a:p>
            <a:pPr algn="just" marL="165100" marR="5080">
              <a:lnSpc>
                <a:spcPts val="1989"/>
              </a:lnSpc>
              <a:spcBef>
                <a:spcPts val="145"/>
              </a:spcBef>
            </a:pPr>
            <a:r>
              <a:rPr dirty="0" sz="1850" spc="-25">
                <a:latin typeface="Arial"/>
                <a:cs typeface="Arial"/>
              </a:rPr>
              <a:t>word </a:t>
            </a:r>
            <a:r>
              <a:rPr dirty="0" sz="1850" spc="-85" b="1">
                <a:latin typeface="Arial"/>
                <a:cs typeface="Arial"/>
              </a:rPr>
              <a:t>DISTINCT </a:t>
            </a:r>
            <a:r>
              <a:rPr dirty="0" sz="1850" spc="35">
                <a:latin typeface="Arial"/>
                <a:cs typeface="Arial"/>
              </a:rPr>
              <a:t>to</a:t>
            </a:r>
            <a:r>
              <a:rPr dirty="0" sz="1850" spc="-409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show  </a:t>
            </a:r>
            <a:r>
              <a:rPr dirty="0" sz="1850" spc="-35">
                <a:latin typeface="Arial"/>
                <a:cs typeface="Arial"/>
              </a:rPr>
              <a:t>only </a:t>
            </a:r>
            <a:r>
              <a:rPr dirty="0" sz="1850" spc="-60">
                <a:latin typeface="Arial"/>
                <a:cs typeface="Arial"/>
              </a:rPr>
              <a:t>unique </a:t>
            </a:r>
            <a:r>
              <a:rPr dirty="0" sz="1850" spc="-70">
                <a:latin typeface="Arial"/>
                <a:cs typeface="Arial"/>
              </a:rPr>
              <a:t>launch sites  </a:t>
            </a:r>
            <a:r>
              <a:rPr dirty="0" sz="1850" spc="5">
                <a:latin typeface="Arial"/>
                <a:cs typeface="Arial"/>
              </a:rPr>
              <a:t>from </a:t>
            </a:r>
            <a:r>
              <a:rPr dirty="0" sz="1850" spc="-15">
                <a:latin typeface="Arial"/>
                <a:cs typeface="Arial"/>
              </a:rPr>
              <a:t>the</a:t>
            </a:r>
            <a:r>
              <a:rPr dirty="0" sz="1850" spc="-420">
                <a:latin typeface="Arial"/>
                <a:cs typeface="Arial"/>
              </a:rPr>
              <a:t> </a:t>
            </a:r>
            <a:r>
              <a:rPr dirty="0" sz="1850" spc="-130">
                <a:latin typeface="Arial"/>
                <a:cs typeface="Arial"/>
              </a:rPr>
              <a:t>SpaceX </a:t>
            </a:r>
            <a:r>
              <a:rPr dirty="0" sz="1850" spc="-50">
                <a:latin typeface="Arial"/>
                <a:cs typeface="Arial"/>
              </a:rPr>
              <a:t>data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30235" y="1144397"/>
            <a:ext cx="3488054" cy="2207260"/>
          </a:xfrm>
          <a:custGeom>
            <a:avLst/>
            <a:gdLst/>
            <a:ahLst/>
            <a:cxnLst/>
            <a:rect l="l" t="t" r="r" b="b"/>
            <a:pathLst>
              <a:path w="3488054" h="2207260">
                <a:moveTo>
                  <a:pt x="6350" y="0"/>
                </a:moveTo>
                <a:lnTo>
                  <a:pt x="6350" y="2207260"/>
                </a:lnTo>
              </a:path>
              <a:path w="3488054" h="2207260">
                <a:moveTo>
                  <a:pt x="3481324" y="0"/>
                </a:moveTo>
                <a:lnTo>
                  <a:pt x="3481324" y="2207260"/>
                </a:lnTo>
              </a:path>
              <a:path w="3488054" h="2207260">
                <a:moveTo>
                  <a:pt x="0" y="6350"/>
                </a:moveTo>
                <a:lnTo>
                  <a:pt x="3487674" y="6350"/>
                </a:lnTo>
              </a:path>
              <a:path w="3488054" h="2207260">
                <a:moveTo>
                  <a:pt x="0" y="2200910"/>
                </a:moveTo>
                <a:lnTo>
                  <a:pt x="3487674" y="22009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736585" y="1150747"/>
            <a:ext cx="3402329" cy="346710"/>
          </a:xfrm>
          <a:prstGeom prst="rect">
            <a:avLst/>
          </a:prstGeom>
          <a:solidFill>
            <a:srgbClr val="40B9D2"/>
          </a:solidFill>
        </p:spPr>
        <p:txBody>
          <a:bodyPr wrap="square" lIns="0" tIns="31750" rIns="0" bIns="0" rtlCol="0" vert="horz">
            <a:spAutoFit/>
          </a:bodyPr>
          <a:lstStyle/>
          <a:p>
            <a:pPr marL="2157730">
              <a:lnSpc>
                <a:spcPct val="100000"/>
              </a:lnSpc>
              <a:spcBef>
                <a:spcPts val="250"/>
              </a:spcBef>
            </a:pP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Launch_Site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36585" y="1535557"/>
            <a:ext cx="3402329" cy="340360"/>
          </a:xfrm>
          <a:prstGeom prst="rect">
            <a:avLst/>
          </a:prstGeom>
          <a:solidFill>
            <a:srgbClr val="CEE7ED"/>
          </a:solidFill>
        </p:spPr>
        <p:txBody>
          <a:bodyPr wrap="square" lIns="0" tIns="12700" rIns="0" bIns="0" rtlCol="0" vert="horz">
            <a:spAutoFit/>
          </a:bodyPr>
          <a:lstStyle/>
          <a:p>
            <a:pPr marL="2128520">
              <a:lnSpc>
                <a:spcPct val="100000"/>
              </a:lnSpc>
              <a:spcBef>
                <a:spcPts val="100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20">
                <a:latin typeface="Arial"/>
                <a:cs typeface="Arial"/>
              </a:rPr>
              <a:t> </a:t>
            </a:r>
            <a:r>
              <a:rPr dirty="0" sz="1800" spc="-110">
                <a:latin typeface="Arial"/>
                <a:cs typeface="Arial"/>
              </a:rPr>
              <a:t>LC-40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6585" y="1888617"/>
            <a:ext cx="3402329" cy="353060"/>
          </a:xfrm>
          <a:prstGeom prst="rect">
            <a:avLst/>
          </a:prstGeom>
          <a:solidFill>
            <a:srgbClr val="E8F3F7"/>
          </a:solidFill>
        </p:spPr>
        <p:txBody>
          <a:bodyPr wrap="square" lIns="0" tIns="26034" rIns="0" bIns="0" rtlCol="0" vert="horz">
            <a:spAutoFit/>
          </a:bodyPr>
          <a:lstStyle/>
          <a:p>
            <a:pPr marL="2131695">
              <a:lnSpc>
                <a:spcPct val="100000"/>
              </a:lnSpc>
              <a:spcBef>
                <a:spcPts val="204"/>
              </a:spcBef>
            </a:pPr>
            <a:r>
              <a:rPr dirty="0" sz="1800" spc="-150">
                <a:latin typeface="Arial"/>
                <a:cs typeface="Arial"/>
              </a:rPr>
              <a:t>VAFB</a:t>
            </a:r>
            <a:r>
              <a:rPr dirty="0" sz="1800" spc="-270">
                <a:latin typeface="Arial"/>
                <a:cs typeface="Arial"/>
              </a:rPr>
              <a:t> </a:t>
            </a:r>
            <a:r>
              <a:rPr dirty="0" sz="1800" spc="-150">
                <a:latin typeface="Arial"/>
                <a:cs typeface="Arial"/>
              </a:rPr>
              <a:t>SLC-4E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6585" y="2254376"/>
            <a:ext cx="3402329" cy="353060"/>
          </a:xfrm>
          <a:prstGeom prst="rect">
            <a:avLst/>
          </a:prstGeom>
          <a:solidFill>
            <a:srgbClr val="CEE7ED"/>
          </a:solidFill>
        </p:spPr>
        <p:txBody>
          <a:bodyPr wrap="square" lIns="0" tIns="26034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204"/>
              </a:spcBef>
            </a:pPr>
            <a:r>
              <a:rPr dirty="0" sz="1800" spc="-190">
                <a:latin typeface="Arial"/>
                <a:cs typeface="Arial"/>
              </a:rPr>
              <a:t>KSC</a:t>
            </a:r>
            <a:r>
              <a:rPr dirty="0" sz="1800" spc="-22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LC-39A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6585" y="2620136"/>
            <a:ext cx="3402329" cy="353060"/>
          </a:xfrm>
          <a:prstGeom prst="rect">
            <a:avLst/>
          </a:prstGeom>
          <a:solidFill>
            <a:srgbClr val="E8F3F7"/>
          </a:solidFill>
        </p:spPr>
        <p:txBody>
          <a:bodyPr wrap="square" lIns="0" tIns="26034" rIns="0" bIns="0" rtlCol="0" vert="horz">
            <a:spAutoFit/>
          </a:bodyPr>
          <a:lstStyle/>
          <a:p>
            <a:pPr marL="2008505">
              <a:lnSpc>
                <a:spcPct val="100000"/>
              </a:lnSpc>
              <a:spcBef>
                <a:spcPts val="204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50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SLC-40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36585" y="2985897"/>
            <a:ext cx="3402329" cy="359410"/>
          </a:xfrm>
          <a:prstGeom prst="rect">
            <a:avLst/>
          </a:prstGeom>
          <a:solidFill>
            <a:srgbClr val="CEE7ED"/>
          </a:solidFill>
        </p:spPr>
        <p:txBody>
          <a:bodyPr wrap="square" lIns="0" tIns="26034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204"/>
              </a:spcBef>
            </a:pPr>
            <a:r>
              <a:rPr dirty="0" sz="1800" spc="-55">
                <a:latin typeface="Arial"/>
                <a:cs typeface="Arial"/>
              </a:rPr>
              <a:t>N</a:t>
            </a:r>
            <a:r>
              <a:rPr dirty="0" sz="1800" spc="-70"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9447" y="4077460"/>
            <a:ext cx="5890895" cy="67881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700" spc="-120">
                <a:latin typeface="Arial"/>
                <a:cs typeface="Arial"/>
              </a:rPr>
              <a:t>Task </a:t>
            </a:r>
            <a:r>
              <a:rPr dirty="0" sz="1700" spc="-17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700" spc="-50">
                <a:latin typeface="Arial"/>
                <a:cs typeface="Arial"/>
              </a:rPr>
              <a:t>Display</a:t>
            </a:r>
            <a:r>
              <a:rPr dirty="0" sz="1700" spc="-11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75">
                <a:latin typeface="Arial"/>
                <a:cs typeface="Arial"/>
              </a:rPr>
              <a:t>names</a:t>
            </a:r>
            <a:r>
              <a:rPr dirty="0" sz="1700" spc="-125">
                <a:latin typeface="Arial"/>
                <a:cs typeface="Arial"/>
              </a:rPr>
              <a:t> </a:t>
            </a:r>
            <a:r>
              <a:rPr dirty="0" sz="1700" spc="20">
                <a:latin typeface="Arial"/>
                <a:cs typeface="Arial"/>
              </a:rPr>
              <a:t>of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45">
                <a:latin typeface="Arial"/>
                <a:cs typeface="Arial"/>
              </a:rPr>
              <a:t>unique</a:t>
            </a:r>
            <a:r>
              <a:rPr dirty="0" sz="1700" spc="-114">
                <a:latin typeface="Arial"/>
                <a:cs typeface="Arial"/>
              </a:rPr>
              <a:t> </a:t>
            </a:r>
            <a:r>
              <a:rPr dirty="0" sz="1700" spc="-50">
                <a:latin typeface="Arial"/>
                <a:cs typeface="Arial"/>
              </a:rPr>
              <a:t>launch</a:t>
            </a:r>
            <a:r>
              <a:rPr dirty="0" sz="1700" spc="-114">
                <a:latin typeface="Arial"/>
                <a:cs typeface="Arial"/>
              </a:rPr>
              <a:t> </a:t>
            </a:r>
            <a:r>
              <a:rPr dirty="0" sz="1700" spc="-55">
                <a:latin typeface="Arial"/>
                <a:cs typeface="Arial"/>
              </a:rPr>
              <a:t>sites</a:t>
            </a:r>
            <a:r>
              <a:rPr dirty="0" sz="1700" spc="-11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in</a:t>
            </a:r>
            <a:r>
              <a:rPr dirty="0" sz="1700" spc="-11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100">
                <a:latin typeface="Arial"/>
                <a:cs typeface="Arial"/>
              </a:rPr>
              <a:t>space</a:t>
            </a:r>
            <a:r>
              <a:rPr dirty="0" sz="1700" spc="-110">
                <a:latin typeface="Arial"/>
                <a:cs typeface="Arial"/>
              </a:rPr>
              <a:t> </a:t>
            </a:r>
            <a:r>
              <a:rPr dirty="0" sz="1700" spc="-50">
                <a:latin typeface="Arial"/>
                <a:cs typeface="Arial"/>
              </a:rPr>
              <a:t>mission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95686" y="4793360"/>
            <a:ext cx="54864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45">
                <a:latin typeface="Arial"/>
                <a:cs typeface="Arial"/>
              </a:rPr>
              <a:t>In</a:t>
            </a:r>
            <a:r>
              <a:rPr dirty="0" sz="1700" spc="-185">
                <a:latin typeface="Arial"/>
                <a:cs typeface="Arial"/>
              </a:rPr>
              <a:t> </a:t>
            </a:r>
            <a:r>
              <a:rPr dirty="0" sz="1700" spc="10">
                <a:latin typeface="Arial"/>
                <a:cs typeface="Arial"/>
              </a:rPr>
              <a:t>[8]: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19447" y="5121021"/>
            <a:ext cx="569531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50" b="1">
                <a:latin typeface="Arial"/>
                <a:cs typeface="Arial"/>
              </a:rPr>
              <a:t>%sql </a:t>
            </a:r>
            <a:r>
              <a:rPr dirty="0" sz="1700" spc="-155">
                <a:latin typeface="Arial"/>
                <a:cs typeface="Arial"/>
              </a:rPr>
              <a:t>SELECT </a:t>
            </a:r>
            <a:r>
              <a:rPr dirty="0" sz="1700" spc="250">
                <a:latin typeface="Arial"/>
                <a:cs typeface="Arial"/>
              </a:rPr>
              <a:t>Distinct </a:t>
            </a:r>
            <a:r>
              <a:rPr dirty="0" sz="1700" spc="-120">
                <a:latin typeface="Arial"/>
                <a:cs typeface="Arial"/>
              </a:rPr>
              <a:t>LAUNCH_SITE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 spc="-305">
                <a:latin typeface="Arial"/>
                <a:cs typeface="Arial"/>
              </a:rPr>
              <a:t>FROM </a:t>
            </a:r>
            <a:r>
              <a:rPr dirty="0" sz="1700" spc="-165">
                <a:latin typeface="Arial"/>
                <a:cs typeface="Arial"/>
              </a:rPr>
              <a:t>SPACEXTBL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72376" y="454088"/>
            <a:ext cx="11249025" cy="5908675"/>
            <a:chOff x="472376" y="454088"/>
            <a:chExt cx="11249025" cy="5908675"/>
          </a:xfrm>
        </p:grpSpPr>
        <p:sp>
          <p:nvSpPr>
            <p:cNvPr id="4" name="object 4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73658" y="2499486"/>
            <a:ext cx="2407920" cy="15265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520"/>
              </a:spcBef>
            </a:pPr>
            <a:r>
              <a:rPr dirty="0" sz="3500" spc="-190">
                <a:solidFill>
                  <a:srgbClr val="0A48CA"/>
                </a:solidFill>
                <a:latin typeface="Arial"/>
                <a:cs typeface="Arial"/>
              </a:rPr>
              <a:t>Launch </a:t>
            </a:r>
            <a:r>
              <a:rPr dirty="0" sz="3500" spc="-125">
                <a:solidFill>
                  <a:srgbClr val="0A48CA"/>
                </a:solidFill>
                <a:latin typeface="Arial"/>
                <a:cs typeface="Arial"/>
              </a:rPr>
              <a:t>Site  </a:t>
            </a:r>
            <a:r>
              <a:rPr dirty="0" sz="3500" spc="-220">
                <a:solidFill>
                  <a:srgbClr val="0A48CA"/>
                </a:solidFill>
                <a:latin typeface="Arial"/>
                <a:cs typeface="Arial"/>
              </a:rPr>
              <a:t>Names</a:t>
            </a:r>
            <a:r>
              <a:rPr dirty="0" sz="3500" spc="-45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500" spc="-165">
                <a:solidFill>
                  <a:srgbClr val="0A48CA"/>
                </a:solidFill>
                <a:latin typeface="Arial"/>
                <a:cs typeface="Arial"/>
              </a:rPr>
              <a:t>Begin  </a:t>
            </a:r>
            <a:r>
              <a:rPr dirty="0" sz="3500">
                <a:solidFill>
                  <a:srgbClr val="0A48CA"/>
                </a:solidFill>
                <a:latin typeface="Arial"/>
                <a:cs typeface="Arial"/>
              </a:rPr>
              <a:t>with</a:t>
            </a:r>
            <a:r>
              <a:rPr dirty="0" sz="3500" spc="-40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500" spc="-305">
                <a:solidFill>
                  <a:srgbClr val="0A48CA"/>
                </a:solidFill>
                <a:latin typeface="Arial"/>
                <a:cs typeface="Arial"/>
              </a:rPr>
              <a:t>'CCA'</a:t>
            </a:r>
            <a:endParaRPr sz="3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940" y="2698495"/>
            <a:ext cx="2823845" cy="13011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86055" marR="5080" indent="-173990">
              <a:lnSpc>
                <a:spcPct val="102099"/>
              </a:lnSpc>
              <a:spcBef>
                <a:spcPts val="85"/>
              </a:spcBef>
              <a:tabLst>
                <a:tab pos="996950" algn="l"/>
              </a:tabLst>
            </a:pPr>
            <a:r>
              <a:rPr dirty="0" sz="2050" spc="-104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50" spc="3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50" spc="5">
                <a:solidFill>
                  <a:srgbClr val="232E08"/>
                </a:solidFill>
                <a:latin typeface="Arial"/>
                <a:cs typeface="Arial"/>
              </a:rPr>
              <a:t>We </a:t>
            </a:r>
            <a:r>
              <a:rPr dirty="0" sz="2050" spc="20">
                <a:solidFill>
                  <a:srgbClr val="232E08"/>
                </a:solidFill>
                <a:latin typeface="Arial"/>
                <a:cs typeface="Arial"/>
              </a:rPr>
              <a:t>used </a:t>
            </a:r>
            <a:r>
              <a:rPr dirty="0" sz="2050" spc="10">
                <a:solidFill>
                  <a:srgbClr val="232E08"/>
                </a:solidFill>
                <a:latin typeface="Arial"/>
                <a:cs typeface="Arial"/>
              </a:rPr>
              <a:t>the </a:t>
            </a:r>
            <a:r>
              <a:rPr dirty="0" sz="2050" spc="15">
                <a:solidFill>
                  <a:srgbClr val="232E08"/>
                </a:solidFill>
                <a:latin typeface="Arial"/>
                <a:cs typeface="Arial"/>
              </a:rPr>
              <a:t>next  query	to display </a:t>
            </a:r>
            <a:r>
              <a:rPr dirty="0" sz="2050" spc="20">
                <a:solidFill>
                  <a:srgbClr val="232E08"/>
                </a:solidFill>
                <a:latin typeface="Arial"/>
                <a:cs typeface="Arial"/>
              </a:rPr>
              <a:t>5  </a:t>
            </a:r>
            <a:r>
              <a:rPr dirty="0" sz="2050" spc="15">
                <a:solidFill>
                  <a:srgbClr val="232E08"/>
                </a:solidFill>
                <a:latin typeface="Arial"/>
                <a:cs typeface="Arial"/>
              </a:rPr>
              <a:t>records </a:t>
            </a:r>
            <a:r>
              <a:rPr dirty="0" sz="2050" spc="20">
                <a:solidFill>
                  <a:srgbClr val="232E08"/>
                </a:solidFill>
                <a:latin typeface="Arial"/>
                <a:cs typeface="Arial"/>
              </a:rPr>
              <a:t>where </a:t>
            </a:r>
            <a:r>
              <a:rPr dirty="0" sz="2050" spc="15">
                <a:solidFill>
                  <a:srgbClr val="232E08"/>
                </a:solidFill>
                <a:latin typeface="Arial"/>
                <a:cs typeface="Arial"/>
              </a:rPr>
              <a:t>launch  sites begin with</a:t>
            </a:r>
            <a:r>
              <a:rPr dirty="0" sz="2050" spc="-6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050" spc="20">
                <a:solidFill>
                  <a:srgbClr val="232E08"/>
                </a:solidFill>
                <a:latin typeface="Arial"/>
                <a:cs typeface="Arial"/>
              </a:rPr>
              <a:t>`CCA`</a:t>
            </a:r>
            <a:endParaRPr sz="2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5970" y="787400"/>
            <a:ext cx="951230" cy="376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300" spc="-15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300" spc="-175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300" spc="-23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330">
                <a:solidFill>
                  <a:srgbClr val="1C7CDB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95970" y="1243076"/>
            <a:ext cx="3404235" cy="1007744"/>
          </a:xfrm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186055" marR="5080" indent="-173990">
              <a:lnSpc>
                <a:spcPts val="2480"/>
              </a:lnSpc>
              <a:spcBef>
                <a:spcPts val="420"/>
              </a:spcBef>
            </a:pPr>
            <a:r>
              <a:rPr dirty="0" sz="2300" spc="-1190">
                <a:solidFill>
                  <a:srgbClr val="40B9D2"/>
                </a:solidFill>
              </a:rPr>
              <a:t></a:t>
            </a:r>
            <a:r>
              <a:rPr dirty="0" sz="2300" spc="-114">
                <a:solidFill>
                  <a:srgbClr val="40B9D2"/>
                </a:solidFill>
              </a:rPr>
              <a:t> </a:t>
            </a:r>
            <a:r>
              <a:rPr dirty="0" sz="2300" spc="-80">
                <a:solidFill>
                  <a:srgbClr val="1C7CDB"/>
                </a:solidFill>
              </a:rPr>
              <a:t>Display </a:t>
            </a:r>
            <a:r>
              <a:rPr dirty="0" sz="2300" spc="-175">
                <a:solidFill>
                  <a:srgbClr val="1C7CDB"/>
                </a:solidFill>
              </a:rPr>
              <a:t>5 </a:t>
            </a:r>
            <a:r>
              <a:rPr dirty="0" sz="2300" spc="-85">
                <a:solidFill>
                  <a:srgbClr val="1C7CDB"/>
                </a:solidFill>
              </a:rPr>
              <a:t>records </a:t>
            </a:r>
            <a:r>
              <a:rPr dirty="0" sz="2300" spc="-70">
                <a:solidFill>
                  <a:srgbClr val="1C7CDB"/>
                </a:solidFill>
              </a:rPr>
              <a:t>where  </a:t>
            </a:r>
            <a:r>
              <a:rPr dirty="0" sz="2300" spc="-80">
                <a:solidFill>
                  <a:srgbClr val="1C7CDB"/>
                </a:solidFill>
              </a:rPr>
              <a:t>launch</a:t>
            </a:r>
            <a:r>
              <a:rPr dirty="0" sz="2300" spc="-195">
                <a:solidFill>
                  <a:srgbClr val="1C7CDB"/>
                </a:solidFill>
              </a:rPr>
              <a:t> </a:t>
            </a:r>
            <a:r>
              <a:rPr dirty="0" sz="2300" spc="-80">
                <a:solidFill>
                  <a:srgbClr val="1C7CDB"/>
                </a:solidFill>
              </a:rPr>
              <a:t>sites</a:t>
            </a:r>
            <a:r>
              <a:rPr dirty="0" sz="2300" spc="-210">
                <a:solidFill>
                  <a:srgbClr val="1C7CDB"/>
                </a:solidFill>
              </a:rPr>
              <a:t> </a:t>
            </a:r>
            <a:r>
              <a:rPr dirty="0" sz="2300" spc="-55">
                <a:solidFill>
                  <a:srgbClr val="1C7CDB"/>
                </a:solidFill>
              </a:rPr>
              <a:t>begin</a:t>
            </a:r>
            <a:r>
              <a:rPr dirty="0" sz="2300" spc="-204">
                <a:solidFill>
                  <a:srgbClr val="1C7CDB"/>
                </a:solidFill>
              </a:rPr>
              <a:t> </a:t>
            </a:r>
            <a:r>
              <a:rPr dirty="0" sz="2300" spc="30">
                <a:solidFill>
                  <a:srgbClr val="1C7CDB"/>
                </a:solidFill>
              </a:rPr>
              <a:t>with</a:t>
            </a:r>
            <a:r>
              <a:rPr dirty="0" sz="2300" spc="-204">
                <a:solidFill>
                  <a:srgbClr val="1C7CDB"/>
                </a:solidFill>
              </a:rPr>
              <a:t> </a:t>
            </a:r>
            <a:r>
              <a:rPr dirty="0" sz="2300" spc="-15">
                <a:solidFill>
                  <a:srgbClr val="1C7CDB"/>
                </a:solidFill>
              </a:rPr>
              <a:t>the  </a:t>
            </a:r>
            <a:r>
              <a:rPr dirty="0" sz="2300" spc="-25">
                <a:solidFill>
                  <a:srgbClr val="1C7CDB"/>
                </a:solidFill>
              </a:rPr>
              <a:t>string</a:t>
            </a:r>
            <a:r>
              <a:rPr dirty="0" sz="2300" spc="-185">
                <a:solidFill>
                  <a:srgbClr val="1C7CDB"/>
                </a:solidFill>
              </a:rPr>
              <a:t> </a:t>
            </a:r>
            <a:r>
              <a:rPr dirty="0" sz="2300" spc="-175">
                <a:solidFill>
                  <a:srgbClr val="1C7CDB"/>
                </a:solidFill>
              </a:rPr>
              <a:t>'CCA'</a:t>
            </a:r>
            <a:endParaRPr sz="2300"/>
          </a:p>
        </p:txBody>
      </p:sp>
      <p:sp>
        <p:nvSpPr>
          <p:cNvPr id="10" name="object 10"/>
          <p:cNvSpPr txBox="1"/>
          <p:nvPr/>
        </p:nvSpPr>
        <p:spPr>
          <a:xfrm>
            <a:off x="7895970" y="2223871"/>
            <a:ext cx="3422650" cy="9398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40"/>
              </a:spcBef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300" spc="-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300" spc="-7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300" spc="-229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20">
                <a:solidFill>
                  <a:srgbClr val="1C7CDB"/>
                </a:solidFill>
                <a:latin typeface="Arial"/>
                <a:cs typeface="Arial"/>
              </a:rPr>
              <a:t>[9]: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988060" algn="l"/>
                <a:tab pos="2111375" algn="l"/>
                <a:tab pos="2431415" algn="l"/>
              </a:tabLst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300" spc="-10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300" spc="-80" b="1">
                <a:solidFill>
                  <a:srgbClr val="1C7CDB"/>
                </a:solidFill>
                <a:latin typeface="Arial"/>
                <a:cs typeface="Arial"/>
              </a:rPr>
              <a:t>%sql	</a:t>
            </a:r>
            <a:r>
              <a:rPr dirty="0" sz="2300" spc="-229">
                <a:solidFill>
                  <a:srgbClr val="1C7CDB"/>
                </a:solidFill>
                <a:latin typeface="Arial"/>
                <a:cs typeface="Arial"/>
              </a:rPr>
              <a:t>SELECT	</a:t>
            </a:r>
            <a:r>
              <a:rPr dirty="0" sz="2300" spc="370">
                <a:solidFill>
                  <a:srgbClr val="1C7CDB"/>
                </a:solidFill>
                <a:latin typeface="Arial"/>
                <a:cs typeface="Arial"/>
              </a:rPr>
              <a:t>*	</a:t>
            </a:r>
            <a:r>
              <a:rPr dirty="0" sz="2300" spc="62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5970" y="3136013"/>
            <a:ext cx="131445" cy="937894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9706" y="3136013"/>
            <a:ext cx="3234055" cy="156781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654050">
              <a:lnSpc>
                <a:spcPct val="100000"/>
              </a:lnSpc>
              <a:spcBef>
                <a:spcPts val="930"/>
              </a:spcBef>
              <a:tabLst>
                <a:tab pos="1455420" algn="l"/>
                <a:tab pos="3059430" algn="l"/>
              </a:tabLst>
            </a:pPr>
            <a:r>
              <a:rPr dirty="0" sz="2300" spc="-150">
                <a:solidFill>
                  <a:srgbClr val="1C7CDB"/>
                </a:solidFill>
                <a:latin typeface="Arial"/>
                <a:cs typeface="Arial"/>
              </a:rPr>
              <a:t>F</a:t>
            </a:r>
            <a:r>
              <a:rPr dirty="0" sz="2300" spc="-405">
                <a:solidFill>
                  <a:srgbClr val="1C7CDB"/>
                </a:solidFill>
                <a:latin typeface="Arial"/>
                <a:cs typeface="Arial"/>
              </a:rPr>
              <a:t>R</a:t>
            </a:r>
            <a:r>
              <a:rPr dirty="0" sz="2300" spc="-585">
                <a:solidFill>
                  <a:srgbClr val="1C7CDB"/>
                </a:solidFill>
                <a:latin typeface="Arial"/>
                <a:cs typeface="Arial"/>
              </a:rPr>
              <a:t>OM</a:t>
            </a:r>
            <a:r>
              <a:rPr dirty="0" sz="2300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300" spc="-280">
                <a:solidFill>
                  <a:srgbClr val="1C7CDB"/>
                </a:solidFill>
                <a:latin typeface="Arial"/>
                <a:cs typeface="Arial"/>
              </a:rPr>
              <a:t>S</a:t>
            </a:r>
            <a:r>
              <a:rPr dirty="0" sz="2300" spc="-300">
                <a:solidFill>
                  <a:srgbClr val="1C7CDB"/>
                </a:solidFill>
                <a:latin typeface="Arial"/>
                <a:cs typeface="Arial"/>
              </a:rPr>
              <a:t>PA</a:t>
            </a:r>
            <a:r>
              <a:rPr dirty="0" sz="2300" spc="-340">
                <a:solidFill>
                  <a:srgbClr val="1C7CDB"/>
                </a:solidFill>
                <a:latin typeface="Arial"/>
                <a:cs typeface="Arial"/>
              </a:rPr>
              <a:t>C</a:t>
            </a:r>
            <a:r>
              <a:rPr dirty="0" sz="2300" spc="-280">
                <a:solidFill>
                  <a:srgbClr val="1C7CDB"/>
                </a:solidFill>
                <a:latin typeface="Arial"/>
                <a:cs typeface="Arial"/>
              </a:rPr>
              <a:t>EX</a:t>
            </a:r>
            <a:r>
              <a:rPr dirty="0" sz="2300" spc="-140">
                <a:solidFill>
                  <a:srgbClr val="1C7CDB"/>
                </a:solidFill>
                <a:latin typeface="Arial"/>
                <a:cs typeface="Arial"/>
              </a:rPr>
              <a:t>TBL</a:t>
            </a:r>
            <a:r>
              <a:rPr dirty="0" sz="2300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300" spc="62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300">
              <a:latin typeface="Arial"/>
              <a:cs typeface="Arial"/>
            </a:endParaRPr>
          </a:p>
          <a:p>
            <a:pPr marL="12700" marR="165100" indent="641350">
              <a:lnSpc>
                <a:spcPct val="89800"/>
              </a:lnSpc>
              <a:spcBef>
                <a:spcPts val="1115"/>
              </a:spcBef>
              <a:tabLst>
                <a:tab pos="1776730" algn="l"/>
                <a:tab pos="2739390" algn="l"/>
              </a:tabLst>
            </a:pPr>
            <a:r>
              <a:rPr dirty="0" sz="2300" spc="-450">
                <a:solidFill>
                  <a:srgbClr val="1C7CDB"/>
                </a:solidFill>
                <a:latin typeface="Arial"/>
                <a:cs typeface="Arial"/>
              </a:rPr>
              <a:t>WHERE  </a:t>
            </a:r>
            <a:r>
              <a:rPr dirty="0" sz="2300" spc="-180">
                <a:solidFill>
                  <a:srgbClr val="1C7CDB"/>
                </a:solidFill>
                <a:latin typeface="Arial"/>
                <a:cs typeface="Arial"/>
              </a:rPr>
              <a:t>LAUNCH_SITE  </a:t>
            </a:r>
            <a:r>
              <a:rPr dirty="0" sz="2300" spc="-25">
                <a:solidFill>
                  <a:srgbClr val="1C7CDB"/>
                </a:solidFill>
                <a:latin typeface="Arial"/>
                <a:cs typeface="Arial"/>
              </a:rPr>
              <a:t>L</a:t>
            </a:r>
            <a:r>
              <a:rPr dirty="0" sz="2300" spc="25">
                <a:solidFill>
                  <a:srgbClr val="1C7CDB"/>
                </a:solidFill>
                <a:latin typeface="Arial"/>
                <a:cs typeface="Arial"/>
              </a:rPr>
              <a:t>IK</a:t>
            </a:r>
            <a:r>
              <a:rPr dirty="0" sz="2300" spc="25">
                <a:solidFill>
                  <a:srgbClr val="1C7CDB"/>
                </a:solidFill>
                <a:latin typeface="Arial"/>
                <a:cs typeface="Arial"/>
              </a:rPr>
              <a:t>E</a:t>
            </a:r>
            <a:r>
              <a:rPr dirty="0" sz="2300" spc="815">
                <a:solidFill>
                  <a:srgbClr val="1C7CDB"/>
                </a:solidFill>
                <a:latin typeface="Arial"/>
                <a:cs typeface="Arial"/>
              </a:rPr>
              <a:t>'</a:t>
            </a:r>
            <a:r>
              <a:rPr dirty="0" sz="2300" spc="-405">
                <a:solidFill>
                  <a:srgbClr val="1C7CDB"/>
                </a:solidFill>
                <a:latin typeface="Arial"/>
                <a:cs typeface="Arial"/>
              </a:rPr>
              <a:t>C</a:t>
            </a:r>
            <a:r>
              <a:rPr dirty="0" sz="2300" spc="-440">
                <a:solidFill>
                  <a:srgbClr val="1C7CDB"/>
                </a:solidFill>
                <a:latin typeface="Arial"/>
                <a:cs typeface="Arial"/>
              </a:rPr>
              <a:t>CA</a:t>
            </a:r>
            <a:r>
              <a:rPr dirty="0" sz="2300" spc="-575">
                <a:solidFill>
                  <a:srgbClr val="1C7CDB"/>
                </a:solidFill>
                <a:latin typeface="Arial"/>
                <a:cs typeface="Arial"/>
              </a:rPr>
              <a:t>%</a:t>
            </a:r>
            <a:r>
              <a:rPr dirty="0" sz="2300" spc="825">
                <a:solidFill>
                  <a:srgbClr val="1C7CDB"/>
                </a:solidFill>
                <a:latin typeface="Arial"/>
                <a:cs typeface="Arial"/>
              </a:rPr>
              <a:t>'</a:t>
            </a:r>
            <a:r>
              <a:rPr dirty="0" sz="2300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300" spc="409">
                <a:solidFill>
                  <a:srgbClr val="1C7CDB"/>
                </a:solidFill>
                <a:latin typeface="Arial"/>
                <a:cs typeface="Arial"/>
              </a:rPr>
              <a:t>L</a:t>
            </a:r>
            <a:r>
              <a:rPr dirty="0" sz="2300" spc="195">
                <a:solidFill>
                  <a:srgbClr val="1C7CDB"/>
                </a:solidFill>
                <a:latin typeface="Arial"/>
                <a:cs typeface="Arial"/>
              </a:rPr>
              <a:t>I</a:t>
            </a:r>
            <a:r>
              <a:rPr dirty="0" sz="2300" spc="-660">
                <a:solidFill>
                  <a:srgbClr val="1C7CDB"/>
                </a:solidFill>
                <a:latin typeface="Arial"/>
                <a:cs typeface="Arial"/>
              </a:rPr>
              <a:t>M</a:t>
            </a:r>
            <a:r>
              <a:rPr dirty="0" sz="2300" spc="615">
                <a:solidFill>
                  <a:srgbClr val="1C7CDB"/>
                </a:solidFill>
                <a:latin typeface="Arial"/>
                <a:cs typeface="Arial"/>
              </a:rPr>
              <a:t>I</a:t>
            </a:r>
            <a:r>
              <a:rPr dirty="0" sz="2300" spc="-140">
                <a:solidFill>
                  <a:srgbClr val="1C7CDB"/>
                </a:solidFill>
                <a:latin typeface="Arial"/>
                <a:cs typeface="Arial"/>
              </a:rPr>
              <a:t>T</a:t>
            </a:r>
            <a:r>
              <a:rPr dirty="0" sz="2300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300" spc="-25">
                <a:solidFill>
                  <a:srgbClr val="1C7CDB"/>
                </a:solidFill>
                <a:latin typeface="Arial"/>
                <a:cs typeface="Arial"/>
              </a:rPr>
              <a:t>5</a:t>
            </a:r>
            <a:r>
              <a:rPr dirty="0" sz="2300" spc="625">
                <a:solidFill>
                  <a:srgbClr val="1C7CDB"/>
                </a:solidFill>
                <a:latin typeface="Arial"/>
                <a:cs typeface="Arial"/>
              </a:rPr>
              <a:t>;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95970" y="4780610"/>
            <a:ext cx="2840355" cy="694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5"/>
              </a:spcBef>
            </a:pPr>
            <a:r>
              <a:rPr dirty="0" sz="2300" spc="-119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300" spc="-114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300" spc="-175">
                <a:solidFill>
                  <a:srgbClr val="1C7CDB"/>
                </a:solidFill>
                <a:latin typeface="Arial"/>
                <a:cs typeface="Arial"/>
              </a:rPr>
              <a:t>See </a:t>
            </a:r>
            <a:r>
              <a:rPr dirty="0" sz="2300" spc="-15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300" spc="-70">
                <a:solidFill>
                  <a:srgbClr val="1C7CDB"/>
                </a:solidFill>
                <a:latin typeface="Arial"/>
                <a:cs typeface="Arial"/>
              </a:rPr>
              <a:t>results </a:t>
            </a:r>
            <a:r>
              <a:rPr dirty="0" sz="23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300" spc="-49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15">
                <a:solidFill>
                  <a:srgbClr val="1C7CDB"/>
                </a:solidFill>
                <a:latin typeface="Arial"/>
                <a:cs typeface="Arial"/>
              </a:rPr>
              <a:t>the</a:t>
            </a:r>
            <a:endParaRPr sz="2300">
              <a:latin typeface="Arial"/>
              <a:cs typeface="Arial"/>
            </a:endParaRPr>
          </a:p>
          <a:p>
            <a:pPr marL="186055">
              <a:lnSpc>
                <a:spcPts val="2630"/>
              </a:lnSpc>
            </a:pPr>
            <a:r>
              <a:rPr dirty="0" sz="2300" spc="-70">
                <a:solidFill>
                  <a:srgbClr val="1C7CDB"/>
                </a:solidFill>
                <a:latin typeface="Arial"/>
                <a:cs typeface="Arial"/>
              </a:rPr>
              <a:t>query</a:t>
            </a:r>
            <a:r>
              <a:rPr dirty="0" sz="2300" spc="-20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300" spc="-19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15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300" spc="-19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40">
                <a:solidFill>
                  <a:srgbClr val="1C7CDB"/>
                </a:solidFill>
                <a:latin typeface="Arial"/>
                <a:cs typeface="Arial"/>
              </a:rPr>
              <a:t>next</a:t>
            </a:r>
            <a:r>
              <a:rPr dirty="0" sz="23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300" spc="-70">
                <a:solidFill>
                  <a:srgbClr val="1C7CDB"/>
                </a:solidFill>
                <a:latin typeface="Arial"/>
                <a:cs typeface="Arial"/>
              </a:rPr>
              <a:t>slide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311658"/>
                </a:moveTo>
                <a:lnTo>
                  <a:pt x="0" y="311658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311658"/>
                </a:lnTo>
                <a:close/>
              </a:path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273558"/>
                </a:lnTo>
                <a:lnTo>
                  <a:pt x="3444240" y="273558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925045" y="6478350"/>
            <a:ext cx="149860" cy="153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35"/>
              </a:lnSpc>
            </a:pPr>
            <a:r>
              <a:rPr dirty="0" sz="1200" spc="-85" b="1">
                <a:solidFill>
                  <a:srgbClr val="40B9D2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320" y="1987171"/>
            <a:ext cx="942340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25">
                <a:solidFill>
                  <a:srgbClr val="232E08"/>
                </a:solidFill>
                <a:latin typeface="Arial"/>
                <a:cs typeface="Arial"/>
              </a:rPr>
              <a:t>We</a:t>
            </a:r>
            <a:r>
              <a:rPr dirty="0" sz="2200" spc="-9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use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6975" y="1987171"/>
            <a:ext cx="1210310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d this</a:t>
            </a:r>
            <a:r>
              <a:rPr dirty="0" sz="2200" spc="-8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que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645" y="1987171"/>
            <a:ext cx="1197610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ry to</a:t>
            </a:r>
            <a:r>
              <a:rPr dirty="0" sz="2200" spc="-7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2E08"/>
                </a:solidFill>
                <a:latin typeface="Arial"/>
                <a:cs typeface="Arial"/>
              </a:rPr>
              <a:t>displ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5765" y="1987171"/>
            <a:ext cx="1241425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ay 5</a:t>
            </a:r>
            <a:r>
              <a:rPr dirty="0" sz="2200" spc="-8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recor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7113" y="1987171"/>
            <a:ext cx="1133475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ds</a:t>
            </a:r>
            <a:r>
              <a:rPr dirty="0" sz="2200" spc="-8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where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9457" y="1987171"/>
            <a:ext cx="1181100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launch</a:t>
            </a:r>
            <a:r>
              <a:rPr dirty="0" sz="2200" spc="-8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232E08"/>
                </a:solidFill>
                <a:latin typeface="Arial"/>
                <a:cs typeface="Arial"/>
              </a:rPr>
              <a:t>sit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0286" y="1987171"/>
            <a:ext cx="1056005" cy="31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>
                <a:solidFill>
                  <a:srgbClr val="232E08"/>
                </a:solidFill>
                <a:latin typeface="Arial"/>
                <a:cs typeface="Arial"/>
              </a:rPr>
              <a:t>es</a:t>
            </a:r>
            <a:r>
              <a:rPr dirty="0" sz="2200" spc="-85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begin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720" y="2283028"/>
            <a:ext cx="2273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0688" y="3236432"/>
            <a:ext cx="1236980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ere 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2000" spc="-3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8028" y="3236432"/>
            <a:ext cx="1252220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ites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begin</a:t>
            </a:r>
            <a:r>
              <a:rPr dirty="0" sz="2000" spc="-3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9788" y="3236432"/>
            <a:ext cx="120459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 spc="35">
                <a:solidFill>
                  <a:srgbClr val="585858"/>
                </a:solidFill>
                <a:latin typeface="Arial"/>
                <a:cs typeface="Arial"/>
              </a:rPr>
              <a:t>ith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4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strin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3933" y="3236432"/>
            <a:ext cx="723900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dirty="0" sz="2000" spc="-2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'CCA'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36126" y="3641221"/>
            <a:ext cx="519430" cy="154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  <a:tabLst>
                <a:tab pos="182245" algn="l"/>
              </a:tabLst>
            </a:pPr>
            <a:r>
              <a:rPr dirty="0" sz="1100" spc="-570">
                <a:solidFill>
                  <a:srgbClr val="40B9D2"/>
                </a:solidFill>
                <a:latin typeface="Arial"/>
                <a:cs typeface="Arial"/>
              </a:rPr>
              <a:t>	</a:t>
            </a:r>
            <a:r>
              <a:rPr dirty="0" sz="1100" spc="-35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1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585858"/>
                </a:solidFill>
                <a:latin typeface="Arial"/>
                <a:cs typeface="Arial"/>
              </a:rPr>
              <a:t>[9]: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6211" y="4213352"/>
            <a:ext cx="1022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0">
                <a:solidFill>
                  <a:srgbClr val="585858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320" y="2322175"/>
            <a:ext cx="944880" cy="2080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30"/>
              </a:lnSpc>
            </a:pP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with</a:t>
            </a:r>
            <a:r>
              <a:rPr dirty="0" sz="2200" spc="-40">
                <a:solidFill>
                  <a:srgbClr val="232E08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32E08"/>
                </a:solidFill>
                <a:latin typeface="Arial"/>
                <a:cs typeface="Arial"/>
              </a:rPr>
              <a:t>`C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Task</a:t>
            </a:r>
            <a:r>
              <a:rPr dirty="0" sz="2000" spc="-1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Display</a:t>
            </a:r>
            <a:r>
              <a:rPr dirty="0" sz="2000" spc="-25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r>
              <a:rPr dirty="0" sz="1100" spc="-45" b="1">
                <a:solidFill>
                  <a:srgbClr val="585858"/>
                </a:solidFill>
                <a:latin typeface="Arial"/>
                <a:cs typeface="Arial"/>
              </a:rPr>
              <a:t>%sql</a:t>
            </a:r>
            <a:r>
              <a:rPr dirty="0" sz="1100" spc="-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-120">
                <a:solidFill>
                  <a:srgbClr val="585858"/>
                </a:solidFill>
                <a:latin typeface="Arial"/>
                <a:cs typeface="Arial"/>
              </a:rPr>
              <a:t>SELECT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dirty="0" sz="1100" spc="-215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1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-140">
                <a:solidFill>
                  <a:srgbClr val="585858"/>
                </a:solidFill>
                <a:latin typeface="Arial"/>
                <a:cs typeface="Arial"/>
              </a:rPr>
              <a:t>SPA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8884" y="2322175"/>
            <a:ext cx="1231900" cy="2080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>
              <a:lnSpc>
                <a:spcPts val="2430"/>
              </a:lnSpc>
            </a:pPr>
            <a:r>
              <a:rPr dirty="0" sz="2200" spc="-10">
                <a:solidFill>
                  <a:srgbClr val="232E08"/>
                </a:solidFill>
                <a:latin typeface="Arial"/>
                <a:cs typeface="Arial"/>
              </a:rPr>
              <a:t>A`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  <a:spcBef>
                <a:spcPts val="1500"/>
              </a:spcBef>
            </a:pP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records</a:t>
            </a:r>
            <a:r>
              <a:rPr dirty="0" sz="2000" spc="-2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wh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76200" marR="613410" indent="-76835">
              <a:lnSpc>
                <a:spcPct val="181100"/>
              </a:lnSpc>
              <a:spcBef>
                <a:spcPts val="5"/>
              </a:spcBef>
            </a:pPr>
            <a:r>
              <a:rPr dirty="0" sz="1100" spc="175">
                <a:solidFill>
                  <a:srgbClr val="585858"/>
                </a:solidFill>
                <a:latin typeface="Arial"/>
                <a:cs typeface="Arial"/>
              </a:rPr>
              <a:t>* </a:t>
            </a:r>
            <a:r>
              <a:rPr dirty="0" sz="1100" spc="300">
                <a:solidFill>
                  <a:srgbClr val="585858"/>
                </a:solidFill>
                <a:latin typeface="Arial"/>
                <a:cs typeface="Arial"/>
              </a:rPr>
              <a:t>\  </a:t>
            </a:r>
            <a:r>
              <a:rPr dirty="0" sz="1100" spc="-100">
                <a:solidFill>
                  <a:srgbClr val="585858"/>
                </a:solidFill>
                <a:latin typeface="Arial"/>
                <a:cs typeface="Arial"/>
              </a:rPr>
              <a:t>EXTBL</a:t>
            </a:r>
            <a:r>
              <a:rPr dirty="0" sz="11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300">
                <a:solidFill>
                  <a:srgbClr val="585858"/>
                </a:solidFill>
                <a:latin typeface="Arial"/>
                <a:cs typeface="Arial"/>
              </a:rPr>
              <a:t>\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6211" y="4516627"/>
            <a:ext cx="1022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0">
                <a:solidFill>
                  <a:srgbClr val="585858"/>
                </a:solidFill>
                <a:latin typeface="Arial"/>
                <a:cs typeface="Arial"/>
              </a:rPr>
              <a:t>U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5822" y="4516627"/>
            <a:ext cx="1022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0">
                <a:solidFill>
                  <a:srgbClr val="585858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5139" y="4565406"/>
            <a:ext cx="11436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85">
                <a:solidFill>
                  <a:srgbClr val="585858"/>
                </a:solidFill>
                <a:latin typeface="Arial"/>
                <a:cs typeface="Arial"/>
              </a:rPr>
              <a:t>NCH_SITE</a:t>
            </a:r>
            <a:r>
              <a:rPr dirty="0" sz="11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30">
                <a:solidFill>
                  <a:srgbClr val="585858"/>
                </a:solidFill>
                <a:latin typeface="Arial"/>
                <a:cs typeface="Arial"/>
              </a:rPr>
              <a:t>LIKE'C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4749" y="4565406"/>
            <a:ext cx="839469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45">
                <a:solidFill>
                  <a:srgbClr val="585858"/>
                </a:solidFill>
                <a:latin typeface="Arial"/>
                <a:cs typeface="Arial"/>
              </a:rPr>
              <a:t>A%' </a:t>
            </a:r>
            <a:r>
              <a:rPr dirty="0" sz="1100" spc="35">
                <a:solidFill>
                  <a:srgbClr val="585858"/>
                </a:solidFill>
                <a:latin typeface="Arial"/>
                <a:cs typeface="Arial"/>
              </a:rPr>
              <a:t>LIMIT</a:t>
            </a:r>
            <a:r>
              <a:rPr dirty="0" sz="1100" spc="2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320" y="4565406"/>
            <a:ext cx="915035" cy="443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4800">
              <a:lnSpc>
                <a:spcPts val="1040"/>
              </a:lnSpc>
            </a:pPr>
            <a:r>
              <a:rPr dirty="0" sz="1100" spc="-220">
                <a:solidFill>
                  <a:srgbClr val="585858"/>
                </a:solidFill>
                <a:latin typeface="Arial"/>
                <a:cs typeface="Arial"/>
              </a:rPr>
              <a:t>WHERE</a:t>
            </a:r>
            <a:r>
              <a:rPr dirty="0" sz="11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585858"/>
                </a:solidFill>
                <a:latin typeface="Arial"/>
                <a:cs typeface="Arial"/>
              </a:rPr>
              <a:t>LA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100" spc="300">
                <a:solidFill>
                  <a:srgbClr val="585858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669" y="546633"/>
            <a:ext cx="19748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L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3350" y="546633"/>
            <a:ext cx="126301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unch</a:t>
            </a:r>
            <a:r>
              <a:rPr dirty="0" sz="3700" spc="-7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S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45774" y="546633"/>
            <a:ext cx="112839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15">
                <a:solidFill>
                  <a:srgbClr val="0A48CA"/>
                </a:solidFill>
                <a:latin typeface="Carlito"/>
                <a:cs typeface="Carlito"/>
              </a:rPr>
              <a:t>ite</a:t>
            </a:r>
            <a:r>
              <a:rPr dirty="0" sz="3700" spc="-10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Na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73726" y="546633"/>
            <a:ext cx="115379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mes</a:t>
            </a:r>
            <a:r>
              <a:rPr dirty="0" sz="3700" spc="-9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B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27316" y="546633"/>
            <a:ext cx="1252220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egin</a:t>
            </a:r>
            <a:r>
              <a:rPr dirty="0" sz="3700" spc="-8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w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78935" y="546633"/>
            <a:ext cx="122618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ith</a:t>
            </a:r>
            <a:r>
              <a:rPr dirty="0" sz="3700" spc="-60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'CC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04740" y="546633"/>
            <a:ext cx="374015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15"/>
              </a:lnSpc>
            </a:pPr>
            <a:r>
              <a:rPr dirty="0" sz="3700" spc="-20">
                <a:solidFill>
                  <a:srgbClr val="0A48CA"/>
                </a:solidFill>
                <a:latin typeface="Carlito"/>
                <a:cs typeface="Carlito"/>
              </a:rPr>
              <a:t>A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'</a:t>
            </a:r>
            <a:endParaRPr sz="37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-6350" y="130810"/>
            <a:ext cx="12204700" cy="6596380"/>
            <a:chOff x="-6350" y="130810"/>
            <a:chExt cx="12204700" cy="6596380"/>
          </a:xfrm>
        </p:grpSpPr>
        <p:sp>
          <p:nvSpPr>
            <p:cNvPr id="34" name="object 34"/>
            <p:cNvSpPr/>
            <p:nvPr/>
          </p:nvSpPr>
          <p:spPr>
            <a:xfrm>
              <a:off x="0" y="137159"/>
              <a:ext cx="12192000" cy="895350"/>
            </a:xfrm>
            <a:custGeom>
              <a:avLst/>
              <a:gdLst/>
              <a:ahLst/>
              <a:cxnLst/>
              <a:rect l="l" t="t" r="r" b="b"/>
              <a:pathLst>
                <a:path w="12192000" h="89535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895350"/>
                  </a:lnTo>
                  <a:lnTo>
                    <a:pt x="12192000" y="8953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1070609"/>
              <a:ext cx="12192000" cy="1169670"/>
            </a:xfrm>
            <a:custGeom>
              <a:avLst/>
              <a:gdLst/>
              <a:ahLst/>
              <a:cxnLst/>
              <a:rect l="l" t="t" r="r" b="b"/>
              <a:pathLst>
                <a:path w="12192000" h="116967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1169670"/>
                  </a:lnTo>
                  <a:lnTo>
                    <a:pt x="12192000" y="116967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2240279"/>
              <a:ext cx="12192000" cy="2286000"/>
            </a:xfrm>
            <a:custGeom>
              <a:avLst/>
              <a:gdLst/>
              <a:ahLst/>
              <a:cxnLst/>
              <a:rect l="l" t="t" r="r" b="b"/>
              <a:pathLst>
                <a:path w="12192000" h="228600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2286000"/>
                  </a:lnTo>
                  <a:lnTo>
                    <a:pt x="12192000" y="2286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8F3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4526280"/>
              <a:ext cx="12192000" cy="914400"/>
            </a:xfrm>
            <a:custGeom>
              <a:avLst/>
              <a:gdLst/>
              <a:ahLst/>
              <a:cxnLst/>
              <a:rect l="l" t="t" r="r" b="b"/>
              <a:pathLst>
                <a:path w="12192000" h="914400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914400"/>
                  </a:lnTo>
                  <a:lnTo>
                    <a:pt x="12192000" y="9144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0" y="5440680"/>
              <a:ext cx="12192000" cy="640080"/>
            </a:xfrm>
            <a:custGeom>
              <a:avLst/>
              <a:gdLst/>
              <a:ahLst/>
              <a:cxnLst/>
              <a:rect l="l" t="t" r="r" b="b"/>
              <a:pathLst>
                <a:path w="12192000" h="640079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640080"/>
                  </a:lnTo>
                  <a:lnTo>
                    <a:pt x="12192000" y="64008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8F3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0" y="6080760"/>
              <a:ext cx="12192000" cy="640080"/>
            </a:xfrm>
            <a:custGeom>
              <a:avLst/>
              <a:gdLst/>
              <a:ahLst/>
              <a:cxnLst/>
              <a:rect l="l" t="t" r="r" b="b"/>
              <a:pathLst>
                <a:path w="12192000" h="640079">
                  <a:moveTo>
                    <a:pt x="12192000" y="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640080"/>
                  </a:lnTo>
                  <a:lnTo>
                    <a:pt x="12192000" y="64008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19200" y="130810"/>
              <a:ext cx="9753600" cy="6596380"/>
            </a:xfrm>
            <a:custGeom>
              <a:avLst/>
              <a:gdLst/>
              <a:ahLst/>
              <a:cxnLst/>
              <a:rect l="l" t="t" r="r" b="b"/>
              <a:pathLst>
                <a:path w="9753600" h="6596380">
                  <a:moveTo>
                    <a:pt x="0" y="0"/>
                  </a:moveTo>
                  <a:lnTo>
                    <a:pt x="0" y="6596380"/>
                  </a:lnTo>
                </a:path>
                <a:path w="9753600" h="6596380">
                  <a:moveTo>
                    <a:pt x="1219200" y="0"/>
                  </a:moveTo>
                  <a:lnTo>
                    <a:pt x="1219200" y="6596380"/>
                  </a:lnTo>
                </a:path>
                <a:path w="9753600" h="6596380">
                  <a:moveTo>
                    <a:pt x="2438400" y="0"/>
                  </a:moveTo>
                  <a:lnTo>
                    <a:pt x="2438400" y="6596380"/>
                  </a:lnTo>
                </a:path>
                <a:path w="9753600" h="6596380">
                  <a:moveTo>
                    <a:pt x="3657600" y="0"/>
                  </a:moveTo>
                  <a:lnTo>
                    <a:pt x="3657600" y="6596380"/>
                  </a:lnTo>
                </a:path>
                <a:path w="9753600" h="6596380">
                  <a:moveTo>
                    <a:pt x="4876800" y="0"/>
                  </a:moveTo>
                  <a:lnTo>
                    <a:pt x="4876800" y="6596380"/>
                  </a:lnTo>
                </a:path>
                <a:path w="9753600" h="6596380">
                  <a:moveTo>
                    <a:pt x="6096000" y="0"/>
                  </a:moveTo>
                  <a:lnTo>
                    <a:pt x="6096000" y="6596380"/>
                  </a:lnTo>
                </a:path>
                <a:path w="9753600" h="6596380">
                  <a:moveTo>
                    <a:pt x="7315200" y="0"/>
                  </a:moveTo>
                  <a:lnTo>
                    <a:pt x="7315200" y="6596380"/>
                  </a:lnTo>
                </a:path>
                <a:path w="9753600" h="6596380">
                  <a:moveTo>
                    <a:pt x="8534400" y="0"/>
                  </a:moveTo>
                  <a:lnTo>
                    <a:pt x="8534400" y="6596380"/>
                  </a:lnTo>
                </a:path>
                <a:path w="9753600" h="6596380">
                  <a:moveTo>
                    <a:pt x="9753600" y="0"/>
                  </a:moveTo>
                  <a:lnTo>
                    <a:pt x="9753600" y="659638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0" y="1032509"/>
              <a:ext cx="12192000" cy="5054600"/>
            </a:xfrm>
            <a:custGeom>
              <a:avLst/>
              <a:gdLst/>
              <a:ahLst/>
              <a:cxnLst/>
              <a:rect l="l" t="t" r="r" b="b"/>
              <a:pathLst>
                <a:path w="12192000" h="5054600">
                  <a:moveTo>
                    <a:pt x="12192000" y="5041900"/>
                  </a:moveTo>
                  <a:lnTo>
                    <a:pt x="0" y="5041900"/>
                  </a:lnTo>
                  <a:lnTo>
                    <a:pt x="0" y="5054600"/>
                  </a:lnTo>
                  <a:lnTo>
                    <a:pt x="12192000" y="5054600"/>
                  </a:lnTo>
                  <a:lnTo>
                    <a:pt x="12192000" y="5041900"/>
                  </a:lnTo>
                  <a:close/>
                </a:path>
                <a:path w="12192000" h="5054600">
                  <a:moveTo>
                    <a:pt x="12192000" y="4401820"/>
                  </a:moveTo>
                  <a:lnTo>
                    <a:pt x="0" y="4401820"/>
                  </a:lnTo>
                  <a:lnTo>
                    <a:pt x="0" y="4414520"/>
                  </a:lnTo>
                  <a:lnTo>
                    <a:pt x="12192000" y="4414520"/>
                  </a:lnTo>
                  <a:lnTo>
                    <a:pt x="12192000" y="4401820"/>
                  </a:lnTo>
                  <a:close/>
                </a:path>
                <a:path w="12192000" h="5054600">
                  <a:moveTo>
                    <a:pt x="12192000" y="3487420"/>
                  </a:moveTo>
                  <a:lnTo>
                    <a:pt x="0" y="3487420"/>
                  </a:lnTo>
                  <a:lnTo>
                    <a:pt x="0" y="3500120"/>
                  </a:lnTo>
                  <a:lnTo>
                    <a:pt x="12192000" y="3500120"/>
                  </a:lnTo>
                  <a:lnTo>
                    <a:pt x="12192000" y="3487420"/>
                  </a:lnTo>
                  <a:close/>
                </a:path>
                <a:path w="12192000" h="5054600">
                  <a:moveTo>
                    <a:pt x="12192000" y="1201420"/>
                  </a:moveTo>
                  <a:lnTo>
                    <a:pt x="0" y="1201420"/>
                  </a:lnTo>
                  <a:lnTo>
                    <a:pt x="0" y="1214120"/>
                  </a:lnTo>
                  <a:lnTo>
                    <a:pt x="12192000" y="1214120"/>
                  </a:lnTo>
                  <a:lnTo>
                    <a:pt x="12192000" y="1201420"/>
                  </a:lnTo>
                  <a:close/>
                </a:path>
                <a:path w="12192000" h="5054600">
                  <a:moveTo>
                    <a:pt x="121920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192000" y="381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0" y="130810"/>
              <a:ext cx="12192000" cy="6596380"/>
            </a:xfrm>
            <a:custGeom>
              <a:avLst/>
              <a:gdLst/>
              <a:ahLst/>
              <a:cxnLst/>
              <a:rect l="l" t="t" r="r" b="b"/>
              <a:pathLst>
                <a:path w="12192000" h="6596380">
                  <a:moveTo>
                    <a:pt x="0" y="0"/>
                  </a:moveTo>
                  <a:lnTo>
                    <a:pt x="0" y="6596380"/>
                  </a:lnTo>
                </a:path>
                <a:path w="12192000" h="6596380">
                  <a:moveTo>
                    <a:pt x="12192000" y="0"/>
                  </a:moveTo>
                  <a:lnTo>
                    <a:pt x="12192000" y="659638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0" y="130809"/>
              <a:ext cx="12192000" cy="6596380"/>
            </a:xfrm>
            <a:custGeom>
              <a:avLst/>
              <a:gdLst/>
              <a:ahLst/>
              <a:cxnLst/>
              <a:rect l="l" t="t" r="r" b="b"/>
              <a:pathLst>
                <a:path w="12192000" h="6596380">
                  <a:moveTo>
                    <a:pt x="12192000" y="6583680"/>
                  </a:moveTo>
                  <a:lnTo>
                    <a:pt x="0" y="6583680"/>
                  </a:lnTo>
                  <a:lnTo>
                    <a:pt x="0" y="6596380"/>
                  </a:lnTo>
                  <a:lnTo>
                    <a:pt x="12192000" y="6596380"/>
                  </a:lnTo>
                  <a:lnTo>
                    <a:pt x="12192000" y="6583680"/>
                  </a:lnTo>
                  <a:close/>
                </a:path>
                <a:path w="12192000" h="6596380">
                  <a:moveTo>
                    <a:pt x="12192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92000" y="127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9600" y="189687"/>
            <a:ext cx="71247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800" spc="-6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baseline="-27027" sz="5550" spc="-15">
                <a:solidFill>
                  <a:srgbClr val="0A48CA"/>
                </a:solidFill>
                <a:latin typeface="Carlito"/>
                <a:cs typeface="Carlito"/>
              </a:rPr>
              <a:t>a</a:t>
            </a:r>
            <a:endParaRPr baseline="-27027" sz="555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73682" y="293319"/>
            <a:ext cx="5842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(U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18917" y="293319"/>
            <a:ext cx="10591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ooste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_V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0690" y="293319"/>
            <a:ext cx="10477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Laun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h_Si</a:t>
            </a:r>
            <a:endParaRPr sz="1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89346" y="430479"/>
            <a:ext cx="8274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21348" y="156464"/>
            <a:ext cx="105981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9530">
              <a:lnSpc>
                <a:spcPct val="100000"/>
              </a:lnSpc>
              <a:spcBef>
                <a:spcPts val="100"/>
              </a:spcBef>
            </a:pPr>
            <a:r>
              <a:rPr dirty="0" sz="1800" spc="-27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tabLst>
                <a:tab pos="983615" algn="l"/>
              </a:tabLst>
            </a:pP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_MASS</a:t>
            </a:r>
            <a:r>
              <a:rPr dirty="0" u="heavy" sz="1800" spc="-250" b="1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120" b="1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Arial"/>
                <a:cs typeface="Arial"/>
              </a:rPr>
              <a:t>	</a:t>
            </a:r>
            <a:endParaRPr sz="1800">
              <a:latin typeface="Arial"/>
              <a:cs typeface="Arial"/>
            </a:endParaRPr>
          </a:p>
          <a:p>
            <a:pPr algn="r" marR="49530">
              <a:lnSpc>
                <a:spcPct val="100000"/>
              </a:lnSpc>
            </a:pPr>
            <a:r>
              <a:rPr dirty="0" sz="1800" spc="-25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G_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911465" y="430479"/>
            <a:ext cx="5435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87561" y="430479"/>
            <a:ext cx="9874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39706" y="293319"/>
            <a:ext cx="10547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utcome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168888" y="293319"/>
            <a:ext cx="9455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Landing_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3895" y="1345438"/>
            <a:ext cx="956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06/0</a:t>
            </a:r>
            <a:r>
              <a:rPr dirty="0" sz="1800" spc="-75">
                <a:latin typeface="Arial"/>
                <a:cs typeface="Arial"/>
              </a:rPr>
              <a:t>4</a:t>
            </a:r>
            <a:r>
              <a:rPr dirty="0" sz="1800" spc="-30">
                <a:latin typeface="Arial"/>
                <a:cs typeface="Arial"/>
              </a:rPr>
              <a:t>/</a:t>
            </a:r>
            <a:r>
              <a:rPr dirty="0" sz="1800" spc="-95">
                <a:latin typeface="Arial"/>
                <a:cs typeface="Arial"/>
              </a:rPr>
              <a:t>2</a:t>
            </a:r>
            <a:r>
              <a:rPr dirty="0" sz="1800" spc="-140"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</a:pPr>
            <a:r>
              <a:rPr dirty="0" sz="1800" spc="-8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29841" y="1482597"/>
            <a:ext cx="828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"/>
                <a:cs typeface="Arial"/>
              </a:rPr>
              <a:t>18:45:00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84677" y="1345438"/>
            <a:ext cx="692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0">
                <a:latin typeface="Arial"/>
                <a:cs typeface="Arial"/>
              </a:rPr>
              <a:t>F9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v1.0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965450" y="1619758"/>
            <a:ext cx="612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Arial"/>
                <a:cs typeface="Arial"/>
              </a:rPr>
              <a:t>B00</a:t>
            </a:r>
            <a:r>
              <a:rPr dirty="0" sz="1800" spc="-135">
                <a:latin typeface="Arial"/>
                <a:cs typeface="Arial"/>
              </a:rPr>
              <a:t>0</a:t>
            </a:r>
            <a:r>
              <a:rPr dirty="0" sz="1800" spc="-19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52215" y="1345438"/>
            <a:ext cx="1045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LC-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85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75986" y="1071117"/>
            <a:ext cx="10407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Arial"/>
                <a:cs typeface="Arial"/>
              </a:rPr>
              <a:t>Dragon  </a:t>
            </a:r>
            <a:r>
              <a:rPr dirty="0" sz="1800" spc="-140">
                <a:latin typeface="Arial"/>
                <a:cs typeface="Arial"/>
              </a:rPr>
              <a:t>S</a:t>
            </a:r>
            <a:r>
              <a:rPr dirty="0" sz="1800" spc="-114">
                <a:latin typeface="Arial"/>
                <a:cs typeface="Arial"/>
              </a:rPr>
              <a:t>p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-110">
                <a:latin typeface="Arial"/>
                <a:cs typeface="Arial"/>
              </a:rPr>
              <a:t>c</a:t>
            </a:r>
            <a:r>
              <a:rPr dirty="0" sz="1800" spc="-114">
                <a:latin typeface="Arial"/>
                <a:cs typeface="Arial"/>
              </a:rPr>
              <a:t>e</a:t>
            </a:r>
            <a:r>
              <a:rPr dirty="0" sz="1800" spc="-75">
                <a:latin typeface="Arial"/>
                <a:cs typeface="Arial"/>
              </a:rPr>
              <a:t>cr</a:t>
            </a:r>
            <a:r>
              <a:rPr dirty="0" sz="1800" spc="-105">
                <a:latin typeface="Arial"/>
                <a:cs typeface="Arial"/>
              </a:rPr>
              <a:t>a</a:t>
            </a:r>
            <a:r>
              <a:rPr dirty="0" sz="1800" spc="95">
                <a:latin typeface="Arial"/>
                <a:cs typeface="Arial"/>
              </a:rPr>
              <a:t>ft  </a:t>
            </a:r>
            <a:r>
              <a:rPr dirty="0" sz="1800" spc="-90">
                <a:latin typeface="Arial"/>
                <a:cs typeface="Arial"/>
              </a:rPr>
              <a:t>Q</a:t>
            </a:r>
            <a:r>
              <a:rPr dirty="0" sz="1800" spc="-60">
                <a:latin typeface="Arial"/>
                <a:cs typeface="Arial"/>
              </a:rPr>
              <a:t>u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30">
                <a:latin typeface="Arial"/>
                <a:cs typeface="Arial"/>
              </a:rPr>
              <a:t>li</a:t>
            </a:r>
            <a:r>
              <a:rPr dirty="0" sz="1800" spc="45">
                <a:latin typeface="Arial"/>
                <a:cs typeface="Arial"/>
              </a:rPr>
              <a:t>f</a:t>
            </a:r>
            <a:r>
              <a:rPr dirty="0" sz="1800" spc="-50">
                <a:latin typeface="Arial"/>
                <a:cs typeface="Arial"/>
              </a:rPr>
              <a:t>ic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70">
                <a:latin typeface="Arial"/>
                <a:cs typeface="Arial"/>
              </a:rPr>
              <a:t>ti  </a:t>
            </a:r>
            <a:r>
              <a:rPr dirty="0" sz="1800" spc="-50">
                <a:latin typeface="Arial"/>
                <a:cs typeface="Arial"/>
              </a:rPr>
              <a:t>on</a:t>
            </a:r>
            <a:r>
              <a:rPr dirty="0" sz="1800" spc="-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914768" y="1482597"/>
            <a:ext cx="321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0.0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16620" y="1482597"/>
            <a:ext cx="438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latin typeface="Arial"/>
                <a:cs typeface="Arial"/>
              </a:rPr>
              <a:t>LEO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940545" y="1482597"/>
            <a:ext cx="733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0">
                <a:latin typeface="Arial"/>
                <a:cs typeface="Arial"/>
              </a:rPr>
              <a:t>S</a:t>
            </a:r>
            <a:r>
              <a:rPr dirty="0" sz="1800" spc="-114">
                <a:latin typeface="Arial"/>
                <a:cs typeface="Arial"/>
              </a:rPr>
              <a:t>p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-110">
                <a:latin typeface="Arial"/>
                <a:cs typeface="Arial"/>
              </a:rPr>
              <a:t>c</a:t>
            </a:r>
            <a:r>
              <a:rPr dirty="0" sz="1800" spc="-114">
                <a:latin typeface="Arial"/>
                <a:cs typeface="Arial"/>
              </a:rPr>
              <a:t>e</a:t>
            </a:r>
            <a:r>
              <a:rPr dirty="0" sz="1800" spc="-15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24693" y="1482597"/>
            <a:ext cx="767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latin typeface="Arial"/>
                <a:cs typeface="Arial"/>
              </a:rPr>
              <a:t>Success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076431" y="1208278"/>
            <a:ext cx="102361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indent="3810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Arial"/>
                <a:cs typeface="Arial"/>
              </a:rPr>
              <a:t>Fail</a:t>
            </a:r>
            <a:r>
              <a:rPr dirty="0" sz="1800" spc="-90">
                <a:latin typeface="Arial"/>
                <a:cs typeface="Arial"/>
              </a:rPr>
              <a:t>u</a:t>
            </a:r>
            <a:r>
              <a:rPr dirty="0" sz="1800" spc="-45">
                <a:latin typeface="Arial"/>
                <a:cs typeface="Arial"/>
              </a:rPr>
              <a:t>re  </a:t>
            </a:r>
            <a:r>
              <a:rPr dirty="0" sz="1800" spc="-65">
                <a:latin typeface="Arial"/>
                <a:cs typeface="Arial"/>
              </a:rPr>
              <a:t>(par</a:t>
            </a:r>
            <a:r>
              <a:rPr dirty="0" sz="1800" spc="-100">
                <a:latin typeface="Arial"/>
                <a:cs typeface="Arial"/>
              </a:rPr>
              <a:t>a</a:t>
            </a:r>
            <a:r>
              <a:rPr dirty="0" sz="1800" spc="-80">
                <a:latin typeface="Arial"/>
                <a:cs typeface="Arial"/>
              </a:rPr>
              <a:t>c</a:t>
            </a:r>
            <a:r>
              <a:rPr dirty="0" sz="1800" spc="-85">
                <a:latin typeface="Arial"/>
                <a:cs typeface="Arial"/>
              </a:rPr>
              <a:t>h</a:t>
            </a:r>
            <a:r>
              <a:rPr dirty="0" sz="1800" spc="-20">
                <a:latin typeface="Arial"/>
                <a:cs typeface="Arial"/>
              </a:rPr>
              <a:t>ute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031980" y="1756917"/>
            <a:ext cx="68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4835" y="3220339"/>
            <a:ext cx="1054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"/>
                <a:cs typeface="Arial"/>
              </a:rPr>
              <a:t>12/08/2010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43558" y="3220339"/>
            <a:ext cx="814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latin typeface="Arial"/>
                <a:cs typeface="Arial"/>
              </a:rPr>
              <a:t>15:43:00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84677" y="3083178"/>
            <a:ext cx="692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0">
                <a:latin typeface="Arial"/>
                <a:cs typeface="Arial"/>
              </a:rPr>
              <a:t>F9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v1.0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947161" y="3357498"/>
            <a:ext cx="631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"/>
                <a:cs typeface="Arial"/>
              </a:rPr>
              <a:t>B0004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52215" y="2260219"/>
            <a:ext cx="226504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417320" marR="5080" indent="127635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Arial"/>
                <a:cs typeface="Arial"/>
              </a:rPr>
              <a:t>Dragon  </a:t>
            </a:r>
            <a:r>
              <a:rPr dirty="0" sz="1800" spc="-45">
                <a:latin typeface="Arial"/>
                <a:cs typeface="Arial"/>
              </a:rPr>
              <a:t>de</a:t>
            </a:r>
            <a:r>
              <a:rPr dirty="0" sz="1800" spc="-70">
                <a:latin typeface="Arial"/>
                <a:cs typeface="Arial"/>
              </a:rPr>
              <a:t>m</a:t>
            </a:r>
            <a:r>
              <a:rPr dirty="0" sz="1800" spc="-30">
                <a:latin typeface="Arial"/>
                <a:cs typeface="Arial"/>
              </a:rPr>
              <a:t>o  </a:t>
            </a:r>
            <a:r>
              <a:rPr dirty="0" sz="1800" spc="20">
                <a:latin typeface="Arial"/>
                <a:cs typeface="Arial"/>
              </a:rPr>
              <a:t>flight</a:t>
            </a:r>
            <a:r>
              <a:rPr dirty="0" sz="1800" spc="-310">
                <a:latin typeface="Arial"/>
                <a:cs typeface="Arial"/>
              </a:rPr>
              <a:t> </a:t>
            </a:r>
            <a:r>
              <a:rPr dirty="0" sz="1800" spc="-160">
                <a:latin typeface="Arial"/>
                <a:cs typeface="Arial"/>
              </a:rPr>
              <a:t>C1,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86585" algn="l"/>
              </a:tabLst>
            </a:pPr>
            <a:r>
              <a:rPr dirty="0" sz="1800" spc="-260">
                <a:latin typeface="Arial"/>
                <a:cs typeface="Arial"/>
              </a:rPr>
              <a:t>C</a:t>
            </a:r>
            <a:r>
              <a:rPr dirty="0" sz="1800" spc="-160">
                <a:latin typeface="Arial"/>
                <a:cs typeface="Arial"/>
              </a:rPr>
              <a:t>C</a:t>
            </a:r>
            <a:r>
              <a:rPr dirty="0" sz="1800" spc="-155">
                <a:latin typeface="Arial"/>
                <a:cs typeface="Arial"/>
              </a:rPr>
              <a:t>A</a:t>
            </a:r>
            <a:r>
              <a:rPr dirty="0" sz="1800" spc="-200">
                <a:latin typeface="Arial"/>
                <a:cs typeface="Arial"/>
              </a:rPr>
              <a:t>F</a:t>
            </a:r>
            <a:r>
              <a:rPr dirty="0" sz="1800" spc="-210">
                <a:latin typeface="Arial"/>
                <a:cs typeface="Arial"/>
              </a:rPr>
              <a:t>S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 spc="-140">
                <a:latin typeface="Arial"/>
                <a:cs typeface="Arial"/>
              </a:rPr>
              <a:t>L</a:t>
            </a:r>
            <a:r>
              <a:rPr dirty="0" sz="1800" spc="-24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15">
                <a:latin typeface="Arial"/>
                <a:cs typeface="Arial"/>
              </a:rPr>
              <a:t>two</a:t>
            </a:r>
            <a:endParaRPr sz="1800">
              <a:latin typeface="Arial"/>
              <a:cs typeface="Arial"/>
            </a:endParaRPr>
          </a:p>
          <a:p>
            <a:pPr algn="just" marL="797560">
              <a:lnSpc>
                <a:spcPct val="100000"/>
              </a:lnSpc>
            </a:pPr>
            <a:r>
              <a:rPr dirty="0" sz="1800" spc="-80">
                <a:latin typeface="Arial"/>
                <a:cs typeface="Arial"/>
              </a:rPr>
              <a:t>40   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CubeSats,</a:t>
            </a:r>
            <a:endParaRPr sz="1800">
              <a:latin typeface="Arial"/>
              <a:cs typeface="Arial"/>
            </a:endParaRPr>
          </a:p>
          <a:p>
            <a:pPr algn="just" marL="1493520" marR="5715" indent="-38100">
              <a:lnSpc>
                <a:spcPct val="100000"/>
              </a:lnSpc>
            </a:pPr>
            <a:r>
              <a:rPr dirty="0" sz="1800" spc="-45">
                <a:latin typeface="Arial"/>
                <a:cs typeface="Arial"/>
              </a:rPr>
              <a:t>barrel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of  </a:t>
            </a:r>
            <a:r>
              <a:rPr dirty="0" sz="1800" spc="-75">
                <a:latin typeface="Arial"/>
                <a:cs typeface="Arial"/>
              </a:rPr>
              <a:t>Brou</a:t>
            </a:r>
            <a:r>
              <a:rPr dirty="0" sz="1800" spc="-75">
                <a:latin typeface="Arial"/>
                <a:cs typeface="Arial"/>
              </a:rPr>
              <a:t>e</a:t>
            </a:r>
            <a:r>
              <a:rPr dirty="0" sz="1800" spc="-45">
                <a:latin typeface="Arial"/>
                <a:cs typeface="Arial"/>
              </a:rPr>
              <a:t>re  </a:t>
            </a:r>
            <a:r>
              <a:rPr dirty="0" sz="1800" spc="-110">
                <a:latin typeface="Arial"/>
                <a:cs typeface="Arial"/>
              </a:rPr>
              <a:t>cheese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14768" y="3220339"/>
            <a:ext cx="1540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6745" algn="l"/>
              </a:tabLst>
            </a:pPr>
            <a:r>
              <a:rPr dirty="0" sz="1800" spc="-60">
                <a:latin typeface="Arial"/>
                <a:cs typeface="Arial"/>
              </a:rPr>
              <a:t>0.0	</a:t>
            </a:r>
            <a:r>
              <a:rPr dirty="0" sz="1800" spc="-120">
                <a:latin typeface="Arial"/>
                <a:cs typeface="Arial"/>
              </a:rPr>
              <a:t>LEO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(ISS)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975597" y="2946019"/>
            <a:ext cx="6997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N</a:t>
            </a:r>
            <a:r>
              <a:rPr dirty="0" sz="1800" spc="-60">
                <a:latin typeface="Arial"/>
                <a:cs typeface="Arial"/>
              </a:rPr>
              <a:t>A</a:t>
            </a:r>
            <a:r>
              <a:rPr dirty="0" sz="1800" spc="-95">
                <a:latin typeface="Arial"/>
                <a:cs typeface="Arial"/>
              </a:rPr>
              <a:t>SA  </a:t>
            </a:r>
            <a:r>
              <a:rPr dirty="0" sz="1800" spc="-135">
                <a:latin typeface="Arial"/>
                <a:cs typeface="Arial"/>
              </a:rPr>
              <a:t>(</a:t>
            </a:r>
            <a:r>
              <a:rPr dirty="0" sz="1800" spc="-165">
                <a:latin typeface="Arial"/>
                <a:cs typeface="Arial"/>
              </a:rPr>
              <a:t>C</a:t>
            </a:r>
            <a:r>
              <a:rPr dirty="0" sz="1800" spc="-220">
                <a:latin typeface="Arial"/>
                <a:cs typeface="Arial"/>
              </a:rPr>
              <a:t>O</a:t>
            </a:r>
            <a:r>
              <a:rPr dirty="0" sz="1800" spc="-155">
                <a:latin typeface="Arial"/>
                <a:cs typeface="Arial"/>
              </a:rPr>
              <a:t>T</a:t>
            </a:r>
            <a:r>
              <a:rPr dirty="0" sz="1800" spc="-195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24154">
              <a:lnSpc>
                <a:spcPct val="100000"/>
              </a:lnSpc>
            </a:pPr>
            <a:r>
              <a:rPr dirty="0" sz="1800" spc="-55">
                <a:latin typeface="Arial"/>
                <a:cs typeface="Arial"/>
              </a:rPr>
              <a:t>N</a:t>
            </a:r>
            <a:r>
              <a:rPr dirty="0" sz="1800" spc="-160">
                <a:latin typeface="Arial"/>
                <a:cs typeface="Arial"/>
              </a:rPr>
              <a:t>RO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124693" y="3220339"/>
            <a:ext cx="767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latin typeface="Arial"/>
                <a:cs typeface="Arial"/>
              </a:rPr>
              <a:t>Success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076431" y="2946019"/>
            <a:ext cx="102361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indent="3810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Arial"/>
                <a:cs typeface="Arial"/>
              </a:rPr>
              <a:t>Fail</a:t>
            </a:r>
            <a:r>
              <a:rPr dirty="0" sz="1800" spc="-90">
                <a:latin typeface="Arial"/>
                <a:cs typeface="Arial"/>
              </a:rPr>
              <a:t>u</a:t>
            </a:r>
            <a:r>
              <a:rPr dirty="0" sz="1800" spc="-45">
                <a:latin typeface="Arial"/>
                <a:cs typeface="Arial"/>
              </a:rPr>
              <a:t>re  </a:t>
            </a:r>
            <a:r>
              <a:rPr dirty="0" sz="1800" spc="-65">
                <a:latin typeface="Arial"/>
                <a:cs typeface="Arial"/>
              </a:rPr>
              <a:t>(par</a:t>
            </a:r>
            <a:r>
              <a:rPr dirty="0" sz="1800" spc="-100">
                <a:latin typeface="Arial"/>
                <a:cs typeface="Arial"/>
              </a:rPr>
              <a:t>a</a:t>
            </a:r>
            <a:r>
              <a:rPr dirty="0" sz="1800" spc="-80">
                <a:latin typeface="Arial"/>
                <a:cs typeface="Arial"/>
              </a:rPr>
              <a:t>c</a:t>
            </a:r>
            <a:r>
              <a:rPr dirty="0" sz="1800" spc="-85">
                <a:latin typeface="Arial"/>
                <a:cs typeface="Arial"/>
              </a:rPr>
              <a:t>h</a:t>
            </a:r>
            <a:r>
              <a:rPr dirty="0" sz="1800" spc="-20">
                <a:latin typeface="Arial"/>
                <a:cs typeface="Arial"/>
              </a:rPr>
              <a:t>ute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2031980" y="3494354"/>
            <a:ext cx="692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7884" y="4820792"/>
            <a:ext cx="1051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65">
                <a:latin typeface="Arial"/>
                <a:cs typeface="Arial"/>
              </a:rPr>
              <a:t>2</a:t>
            </a:r>
            <a:r>
              <a:rPr dirty="0" sz="1800" spc="-65">
                <a:latin typeface="Arial"/>
                <a:cs typeface="Arial"/>
              </a:rPr>
              <a:t>2/05/</a:t>
            </a:r>
            <a:r>
              <a:rPr dirty="0" sz="1800" spc="-114">
                <a:latin typeface="Arial"/>
                <a:cs typeface="Arial"/>
              </a:rPr>
              <a:t>2</a:t>
            </a:r>
            <a:r>
              <a:rPr dirty="0" sz="1800" spc="-120">
                <a:latin typeface="Arial"/>
                <a:cs typeface="Arial"/>
              </a:rPr>
              <a:t>012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44142" y="4820792"/>
            <a:ext cx="714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Arial"/>
                <a:cs typeface="Arial"/>
              </a:rPr>
              <a:t>7:44:00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84677" y="4683632"/>
            <a:ext cx="692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0">
                <a:latin typeface="Arial"/>
                <a:cs typeface="Arial"/>
              </a:rPr>
              <a:t>F9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v1.0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954782" y="4957953"/>
            <a:ext cx="62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latin typeface="Arial"/>
                <a:cs typeface="Arial"/>
              </a:rPr>
              <a:t>B0005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52215" y="4683632"/>
            <a:ext cx="1045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LC-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85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03063" y="4546472"/>
            <a:ext cx="81406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Arial"/>
                <a:cs typeface="Arial"/>
              </a:rPr>
              <a:t>Dragon  </a:t>
            </a:r>
            <a:r>
              <a:rPr dirty="0" sz="1800" spc="-45">
                <a:latin typeface="Arial"/>
                <a:cs typeface="Arial"/>
              </a:rPr>
              <a:t>de</a:t>
            </a:r>
            <a:r>
              <a:rPr dirty="0" sz="1800" spc="-70">
                <a:latin typeface="Arial"/>
                <a:cs typeface="Arial"/>
              </a:rPr>
              <a:t>m</a:t>
            </a:r>
            <a:r>
              <a:rPr dirty="0" sz="1800" spc="-30">
                <a:latin typeface="Arial"/>
                <a:cs typeface="Arial"/>
              </a:rPr>
              <a:t>o  </a:t>
            </a:r>
            <a:r>
              <a:rPr dirty="0" sz="1800" spc="25">
                <a:latin typeface="Arial"/>
                <a:cs typeface="Arial"/>
              </a:rPr>
              <a:t>flight</a:t>
            </a:r>
            <a:r>
              <a:rPr dirty="0" sz="1800" spc="-330">
                <a:latin typeface="Arial"/>
                <a:cs typeface="Arial"/>
              </a:rPr>
              <a:t> </a:t>
            </a:r>
            <a:r>
              <a:rPr dirty="0" sz="1800" spc="-165">
                <a:latin typeface="Arial"/>
                <a:cs typeface="Arial"/>
              </a:rPr>
              <a:t>C2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01408" y="4820792"/>
            <a:ext cx="1753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105" algn="l"/>
              </a:tabLst>
            </a:pPr>
            <a:r>
              <a:rPr dirty="0" sz="1800" spc="-105">
                <a:latin typeface="Arial"/>
                <a:cs typeface="Arial"/>
              </a:rPr>
              <a:t>525.0	</a:t>
            </a:r>
            <a:r>
              <a:rPr dirty="0" sz="1800" spc="-120">
                <a:latin typeface="Arial"/>
                <a:cs typeface="Arial"/>
              </a:rPr>
              <a:t>LEO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(ISS)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975597" y="4683632"/>
            <a:ext cx="6997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N</a:t>
            </a:r>
            <a:r>
              <a:rPr dirty="0" sz="1800" spc="-60">
                <a:latin typeface="Arial"/>
                <a:cs typeface="Arial"/>
              </a:rPr>
              <a:t>A</a:t>
            </a:r>
            <a:r>
              <a:rPr dirty="0" sz="1800" spc="-95">
                <a:latin typeface="Arial"/>
                <a:cs typeface="Arial"/>
              </a:rPr>
              <a:t>SA  </a:t>
            </a:r>
            <a:r>
              <a:rPr dirty="0" sz="1800" spc="-135">
                <a:latin typeface="Arial"/>
                <a:cs typeface="Arial"/>
              </a:rPr>
              <a:t>(</a:t>
            </a:r>
            <a:r>
              <a:rPr dirty="0" sz="1800" spc="-165">
                <a:latin typeface="Arial"/>
                <a:cs typeface="Arial"/>
              </a:rPr>
              <a:t>C</a:t>
            </a:r>
            <a:r>
              <a:rPr dirty="0" sz="1800" spc="-220">
                <a:latin typeface="Arial"/>
                <a:cs typeface="Arial"/>
              </a:rPr>
              <a:t>O</a:t>
            </a:r>
            <a:r>
              <a:rPr dirty="0" sz="1800" spc="-155">
                <a:latin typeface="Arial"/>
                <a:cs typeface="Arial"/>
              </a:rPr>
              <a:t>T</a:t>
            </a:r>
            <a:r>
              <a:rPr dirty="0" sz="1800" spc="-195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124693" y="4820792"/>
            <a:ext cx="767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latin typeface="Arial"/>
                <a:cs typeface="Arial"/>
              </a:rPr>
              <a:t>Success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313668" y="4683632"/>
            <a:ext cx="8001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3395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Arial"/>
                <a:cs typeface="Arial"/>
              </a:rPr>
              <a:t>No  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30">
                <a:latin typeface="Arial"/>
                <a:cs typeface="Arial"/>
              </a:rPr>
              <a:t>ttempt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4835" y="5598363"/>
            <a:ext cx="1054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"/>
                <a:cs typeface="Arial"/>
              </a:rPr>
              <a:t>10/08/2012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645666" y="5598363"/>
            <a:ext cx="713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Arial"/>
                <a:cs typeface="Arial"/>
              </a:rPr>
              <a:t>0:35:00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884677" y="5461203"/>
            <a:ext cx="692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30">
                <a:latin typeface="Arial"/>
                <a:cs typeface="Arial"/>
              </a:rPr>
              <a:t>F9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v1.0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944114" y="5735523"/>
            <a:ext cx="633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Arial"/>
                <a:cs typeface="Arial"/>
              </a:rPr>
              <a:t>B0006</a:t>
            </a:r>
            <a:endParaRPr sz="18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752215" y="5461203"/>
            <a:ext cx="1045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LC-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85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82310" y="5461203"/>
            <a:ext cx="734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dirty="0" sz="1800" spc="-140">
                <a:latin typeface="Arial"/>
                <a:cs typeface="Arial"/>
              </a:rPr>
              <a:t>S</a:t>
            </a:r>
            <a:r>
              <a:rPr dirty="0" sz="1800" spc="-114">
                <a:latin typeface="Arial"/>
                <a:cs typeface="Arial"/>
              </a:rPr>
              <a:t>p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-110">
                <a:latin typeface="Arial"/>
                <a:cs typeface="Arial"/>
              </a:rPr>
              <a:t>c</a:t>
            </a:r>
            <a:r>
              <a:rPr dirty="0" sz="1800" spc="-114">
                <a:latin typeface="Arial"/>
                <a:cs typeface="Arial"/>
              </a:rPr>
              <a:t>e</a:t>
            </a:r>
            <a:r>
              <a:rPr dirty="0" sz="1800" spc="-95">
                <a:latin typeface="Arial"/>
                <a:cs typeface="Arial"/>
              </a:rPr>
              <a:t>X  </a:t>
            </a:r>
            <a:r>
              <a:rPr dirty="0" sz="1800" spc="-240">
                <a:latin typeface="Arial"/>
                <a:cs typeface="Arial"/>
              </a:rPr>
              <a:t>CR</a:t>
            </a:r>
            <a:r>
              <a:rPr dirty="0" sz="1800" spc="-22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 spc="-19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692265" y="5598363"/>
            <a:ext cx="1763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994" algn="l"/>
              </a:tabLst>
            </a:pPr>
            <a:r>
              <a:rPr dirty="0" sz="1800" spc="-90">
                <a:latin typeface="Arial"/>
                <a:cs typeface="Arial"/>
              </a:rPr>
              <a:t>500.0	</a:t>
            </a:r>
            <a:r>
              <a:rPr dirty="0" sz="1800" spc="-120">
                <a:latin typeface="Arial"/>
                <a:cs typeface="Arial"/>
              </a:rPr>
              <a:t>LEO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(ISS)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074657" y="5461203"/>
            <a:ext cx="600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N</a:t>
            </a:r>
            <a:r>
              <a:rPr dirty="0" sz="1800" spc="-60">
                <a:latin typeface="Arial"/>
                <a:cs typeface="Arial"/>
              </a:rPr>
              <a:t>A</a:t>
            </a:r>
            <a:r>
              <a:rPr dirty="0" sz="1800" spc="-95">
                <a:latin typeface="Arial"/>
                <a:cs typeface="Arial"/>
              </a:rPr>
              <a:t>SA  </a:t>
            </a:r>
            <a:r>
              <a:rPr dirty="0" sz="1800" spc="-135">
                <a:latin typeface="Arial"/>
                <a:cs typeface="Arial"/>
              </a:rPr>
              <a:t>(</a:t>
            </a:r>
            <a:r>
              <a:rPr dirty="0" sz="1800" spc="-240">
                <a:latin typeface="Arial"/>
                <a:cs typeface="Arial"/>
              </a:rPr>
              <a:t>CR</a:t>
            </a:r>
            <a:r>
              <a:rPr dirty="0" sz="1800" spc="-245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124693" y="5598363"/>
            <a:ext cx="767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latin typeface="Arial"/>
                <a:cs typeface="Arial"/>
              </a:rPr>
              <a:t>Success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1313668" y="5461203"/>
            <a:ext cx="8001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93395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Arial"/>
                <a:cs typeface="Arial"/>
              </a:rPr>
              <a:t>No  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30">
                <a:latin typeface="Arial"/>
                <a:cs typeface="Arial"/>
              </a:rPr>
              <a:t>ttempt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22936" y="6238443"/>
            <a:ext cx="1016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latin typeface="Arial"/>
                <a:cs typeface="Arial"/>
              </a:rPr>
              <a:t>0</a:t>
            </a:r>
            <a:r>
              <a:rPr dirty="0" sz="1800" spc="-114">
                <a:latin typeface="Arial"/>
                <a:cs typeface="Arial"/>
              </a:rPr>
              <a:t>3/0</a:t>
            </a:r>
            <a:r>
              <a:rPr dirty="0" sz="1800" spc="-145">
                <a:latin typeface="Arial"/>
                <a:cs typeface="Arial"/>
              </a:rPr>
              <a:t>1</a:t>
            </a:r>
            <a:r>
              <a:rPr dirty="0" sz="1800" spc="-30">
                <a:latin typeface="Arial"/>
                <a:cs typeface="Arial"/>
              </a:rPr>
              <a:t>/</a:t>
            </a:r>
            <a:r>
              <a:rPr dirty="0" sz="1800" spc="-95">
                <a:latin typeface="Arial"/>
                <a:cs typeface="Arial"/>
              </a:rPr>
              <a:t>2</a:t>
            </a:r>
            <a:r>
              <a:rPr dirty="0" sz="1800" spc="-140">
                <a:latin typeface="Arial"/>
                <a:cs typeface="Arial"/>
              </a:rPr>
              <a:t>0</a:t>
            </a:r>
            <a:r>
              <a:rPr dirty="0" sz="1800" spc="-195">
                <a:latin typeface="Arial"/>
                <a:cs typeface="Arial"/>
              </a:rPr>
              <a:t>1</a:t>
            </a:r>
            <a:r>
              <a:rPr dirty="0" sz="1800" spc="-19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545082" y="6238443"/>
            <a:ext cx="81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latin typeface="Arial"/>
                <a:cs typeface="Arial"/>
              </a:rPr>
              <a:t>15:10:00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884677" y="6101283"/>
            <a:ext cx="6934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dirty="0" sz="1800" spc="-130">
                <a:latin typeface="Arial"/>
                <a:cs typeface="Arial"/>
              </a:rPr>
              <a:t>F9</a:t>
            </a:r>
            <a:r>
              <a:rPr dirty="0" sz="1800" spc="-204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v1.0  </a:t>
            </a:r>
            <a:r>
              <a:rPr dirty="0" sz="1800" spc="-125">
                <a:latin typeface="Arial"/>
                <a:cs typeface="Arial"/>
              </a:rPr>
              <a:t>B0007</a:t>
            </a:r>
            <a:endParaRPr sz="18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752215" y="6101283"/>
            <a:ext cx="1045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5">
                <a:latin typeface="Arial"/>
                <a:cs typeface="Arial"/>
              </a:rPr>
              <a:t>CCAFS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LC-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85"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282310" y="6101283"/>
            <a:ext cx="734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</a:pPr>
            <a:r>
              <a:rPr dirty="0" sz="1800" spc="-140">
                <a:latin typeface="Arial"/>
                <a:cs typeface="Arial"/>
              </a:rPr>
              <a:t>S</a:t>
            </a:r>
            <a:r>
              <a:rPr dirty="0" sz="1800" spc="-114">
                <a:latin typeface="Arial"/>
                <a:cs typeface="Arial"/>
              </a:rPr>
              <a:t>p</a:t>
            </a:r>
            <a:r>
              <a:rPr dirty="0" sz="1800" spc="-125">
                <a:latin typeface="Arial"/>
                <a:cs typeface="Arial"/>
              </a:rPr>
              <a:t>a</a:t>
            </a:r>
            <a:r>
              <a:rPr dirty="0" sz="1800" spc="-110">
                <a:latin typeface="Arial"/>
                <a:cs typeface="Arial"/>
              </a:rPr>
              <a:t>c</a:t>
            </a:r>
            <a:r>
              <a:rPr dirty="0" sz="1800" spc="-114">
                <a:latin typeface="Arial"/>
                <a:cs typeface="Arial"/>
              </a:rPr>
              <a:t>e</a:t>
            </a:r>
            <a:r>
              <a:rPr dirty="0" sz="1800" spc="-95">
                <a:latin typeface="Arial"/>
                <a:cs typeface="Arial"/>
              </a:rPr>
              <a:t>X  </a:t>
            </a:r>
            <a:r>
              <a:rPr dirty="0" sz="1800" spc="-240">
                <a:latin typeface="Arial"/>
                <a:cs typeface="Arial"/>
              </a:rPr>
              <a:t>CR</a:t>
            </a:r>
            <a:r>
              <a:rPr dirty="0" sz="1800" spc="-22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 spc="-8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24268" y="6238443"/>
            <a:ext cx="1731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244" algn="l"/>
              </a:tabLst>
            </a:pPr>
            <a:r>
              <a:rPr dirty="0" sz="1800" spc="-140">
                <a:latin typeface="Arial"/>
                <a:cs typeface="Arial"/>
              </a:rPr>
              <a:t>677.0	</a:t>
            </a:r>
            <a:r>
              <a:rPr dirty="0" sz="1800" spc="-120">
                <a:latin typeface="Arial"/>
                <a:cs typeface="Arial"/>
              </a:rPr>
              <a:t>LEO</a:t>
            </a:r>
            <a:r>
              <a:rPr dirty="0" sz="1800" spc="-215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(ISS)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074657" y="6101283"/>
            <a:ext cx="600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N</a:t>
            </a:r>
            <a:r>
              <a:rPr dirty="0" sz="1800" spc="-60">
                <a:latin typeface="Arial"/>
                <a:cs typeface="Arial"/>
              </a:rPr>
              <a:t>A</a:t>
            </a:r>
            <a:r>
              <a:rPr dirty="0" sz="1800" spc="-95">
                <a:latin typeface="Arial"/>
                <a:cs typeface="Arial"/>
              </a:rPr>
              <a:t>SA  </a:t>
            </a:r>
            <a:r>
              <a:rPr dirty="0" sz="1800" spc="-135">
                <a:latin typeface="Arial"/>
                <a:cs typeface="Arial"/>
              </a:rPr>
              <a:t>(</a:t>
            </a:r>
            <a:r>
              <a:rPr dirty="0" sz="1800" spc="-240">
                <a:latin typeface="Arial"/>
                <a:cs typeface="Arial"/>
              </a:rPr>
              <a:t>CR</a:t>
            </a:r>
            <a:r>
              <a:rPr dirty="0" sz="1800" spc="-245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124693" y="6238443"/>
            <a:ext cx="767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latin typeface="Arial"/>
                <a:cs typeface="Arial"/>
              </a:rPr>
              <a:t>Success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929364" y="6238443"/>
            <a:ext cx="184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 rot="10860000">
            <a:off x="7191610" y="3623564"/>
            <a:ext cx="25730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20"/>
              </a:lnSpc>
            </a:pPr>
            <a:r>
              <a:rPr dirty="0" sz="1800">
                <a:latin typeface="Carlito"/>
                <a:cs typeface="Carlito"/>
              </a:rPr>
              <a:t>*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4032" y="2834766"/>
            <a:ext cx="251079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4105"/>
              </a:lnSpc>
              <a:spcBef>
                <a:spcPts val="100"/>
              </a:spcBef>
            </a:pP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Total</a:t>
            </a:r>
            <a:r>
              <a:rPr dirty="0" sz="3600" spc="-45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00">
                <a:solidFill>
                  <a:srgbClr val="252525"/>
                </a:solidFill>
                <a:latin typeface="Arial"/>
                <a:cs typeface="Arial"/>
              </a:rPr>
              <a:t>Payload</a:t>
            </a:r>
            <a:endParaRPr sz="3600">
              <a:latin typeface="Arial"/>
              <a:cs typeface="Arial"/>
            </a:endParaRPr>
          </a:p>
          <a:p>
            <a:pPr algn="r" marR="6985">
              <a:lnSpc>
                <a:spcPts val="4105"/>
              </a:lnSpc>
            </a:pPr>
            <a:r>
              <a:rPr dirty="0" sz="3600" spc="-10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dirty="0" sz="3600" spc="-30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3600" spc="-415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3600" spc="-345">
                <a:solidFill>
                  <a:srgbClr val="252525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8544" y="1152906"/>
            <a:ext cx="5812790" cy="240411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calculated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total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585858"/>
                </a:solidFill>
                <a:latin typeface="Arial"/>
                <a:cs typeface="Arial"/>
              </a:rPr>
              <a:t>carried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boosters 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from </a:t>
            </a: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NASA 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using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45" b="1">
                <a:solidFill>
                  <a:srgbClr val="585858"/>
                </a:solidFill>
                <a:latin typeface="Arial"/>
                <a:cs typeface="Arial"/>
              </a:rPr>
              <a:t>next</a:t>
            </a:r>
            <a:r>
              <a:rPr dirty="0" sz="2000" spc="-40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query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04">
                <a:solidFill>
                  <a:srgbClr val="1C7CDB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160"/>
              </a:lnSpc>
              <a:spcBef>
                <a:spcPts val="72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Display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1C7CDB"/>
                </a:solidFill>
                <a:latin typeface="Arial"/>
                <a:cs typeface="Arial"/>
              </a:rPr>
              <a:t>total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payload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mass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carried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by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boosters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160"/>
              </a:lnSpc>
            </a:pP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launched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by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NASA</a:t>
            </a:r>
            <a:r>
              <a:rPr dirty="0" sz="2000" spc="-3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00">
                <a:solidFill>
                  <a:srgbClr val="1C7CDB"/>
                </a:solidFill>
                <a:latin typeface="Arial"/>
                <a:cs typeface="Arial"/>
              </a:rPr>
              <a:t>(CRS)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[10]: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  <a:tab pos="4325620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</a:t>
            </a:r>
            <a:r>
              <a:rPr dirty="0" sz="2000" spc="-21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SUM(PAYLOAD_MASS</a:t>
            </a:r>
            <a:r>
              <a:rPr dirty="0" u="heavy" sz="2000" spc="-14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	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KG_)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8544" y="3530602"/>
            <a:ext cx="4215130" cy="81915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398145" indent="-386080">
              <a:lnSpc>
                <a:spcPct val="100000"/>
              </a:lnSpc>
              <a:spcBef>
                <a:spcPts val="819"/>
              </a:spcBef>
              <a:buClr>
                <a:srgbClr val="40B9D2"/>
              </a:buClr>
              <a:buChar char=""/>
              <a:tabLst>
                <a:tab pos="398145" algn="l"/>
                <a:tab pos="3987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 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SPACEXTBL</a:t>
            </a:r>
            <a:r>
              <a:rPr dirty="0" sz="2000" spc="-2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000">
              <a:latin typeface="Arial"/>
              <a:cs typeface="Arial"/>
            </a:endParaRPr>
          </a:p>
          <a:p>
            <a:pPr marL="384810" indent="-372110">
              <a:lnSpc>
                <a:spcPct val="100000"/>
              </a:lnSpc>
              <a:spcBef>
                <a:spcPts val="725"/>
              </a:spcBef>
              <a:buClr>
                <a:srgbClr val="40B9D2"/>
              </a:buClr>
              <a:buChar char=""/>
              <a:tabLst>
                <a:tab pos="384175" algn="l"/>
                <a:tab pos="384810" algn="l"/>
              </a:tabLst>
            </a:pPr>
            <a:r>
              <a:rPr dirty="0" sz="2000" spc="-195">
                <a:solidFill>
                  <a:srgbClr val="1C7CDB"/>
                </a:solidFill>
                <a:latin typeface="Arial"/>
                <a:cs typeface="Arial"/>
              </a:rPr>
              <a:t>WHERE 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CUSTOMER </a:t>
            </a:r>
            <a:r>
              <a:rPr dirty="0" sz="2000" spc="-114" b="1">
                <a:solidFill>
                  <a:srgbClr val="1C7CDB"/>
                </a:solidFill>
                <a:latin typeface="Arial"/>
                <a:cs typeface="Arial"/>
              </a:rPr>
              <a:t>=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'NASA</a:t>
            </a:r>
            <a:r>
              <a:rPr dirty="0" sz="2000" spc="-30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(CRS)';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8544" y="4325467"/>
            <a:ext cx="3404235" cy="86677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2879090" algn="l"/>
              </a:tabLst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6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SUM(</a:t>
            </a:r>
            <a:r>
              <a:rPr dirty="0" sz="2000" spc="-350">
                <a:solidFill>
                  <a:srgbClr val="1C7CDB"/>
                </a:solidFill>
                <a:latin typeface="Arial"/>
                <a:cs typeface="Arial"/>
              </a:rPr>
              <a:t>P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A</a:t>
            </a:r>
            <a:r>
              <a:rPr dirty="0" sz="2000" spc="-125">
                <a:solidFill>
                  <a:srgbClr val="1C7CDB"/>
                </a:solidFill>
                <a:latin typeface="Arial"/>
                <a:cs typeface="Arial"/>
              </a:rPr>
              <a:t>Y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L</a:t>
            </a:r>
            <a:r>
              <a:rPr dirty="0" sz="2000" spc="-120">
                <a:solidFill>
                  <a:srgbClr val="1C7CDB"/>
                </a:solidFill>
                <a:latin typeface="Arial"/>
                <a:cs typeface="Arial"/>
              </a:rPr>
              <a:t>O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AD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_</a:t>
            </a:r>
            <a:r>
              <a:rPr dirty="0" sz="2000" spc="-35">
                <a:solidFill>
                  <a:srgbClr val="1C7CDB"/>
                </a:solidFill>
                <a:latin typeface="Arial"/>
                <a:cs typeface="Arial"/>
              </a:rPr>
              <a:t>M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ASS</a:t>
            </a:r>
            <a:r>
              <a:rPr dirty="0" u="heavy" sz="2000" spc="-15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	</a:t>
            </a:r>
            <a:r>
              <a:rPr dirty="0" sz="2000" spc="-235">
                <a:solidFill>
                  <a:srgbClr val="1C7CDB"/>
                </a:solidFill>
                <a:latin typeface="Arial"/>
                <a:cs typeface="Arial"/>
              </a:rPr>
              <a:t>K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G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_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45596.0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38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7267" y="2587878"/>
            <a:ext cx="2529840" cy="15621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r" marL="12700" marR="5080" indent="978535">
              <a:lnSpc>
                <a:spcPct val="90000"/>
              </a:lnSpc>
              <a:spcBef>
                <a:spcPts val="530"/>
              </a:spcBef>
            </a:pPr>
            <a:r>
              <a:rPr dirty="0" sz="3600" spc="-24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3600" spc="-195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dirty="0" sz="3600" spc="-28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3600" spc="-6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3600" spc="-30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3600" spc="-160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e  </a:t>
            </a:r>
            <a:r>
              <a:rPr dirty="0" sz="3600" spc="-200">
                <a:solidFill>
                  <a:srgbClr val="252525"/>
                </a:solidFill>
                <a:latin typeface="Arial"/>
                <a:cs typeface="Arial"/>
              </a:rPr>
              <a:t>Payload</a:t>
            </a:r>
            <a:r>
              <a:rPr dirty="0" sz="3600" spc="-45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90">
                <a:solidFill>
                  <a:srgbClr val="252525"/>
                </a:solidFill>
                <a:latin typeface="Arial"/>
                <a:cs typeface="Arial"/>
              </a:rPr>
              <a:t>Mass </a:t>
            </a:r>
            <a:r>
              <a:rPr dirty="0" sz="3600" spc="-19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05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dirty="0" sz="3600" spc="-285">
                <a:solidFill>
                  <a:srgbClr val="252525"/>
                </a:solidFill>
                <a:latin typeface="Arial"/>
                <a:cs typeface="Arial"/>
              </a:rPr>
              <a:t>F9</a:t>
            </a:r>
            <a:r>
              <a:rPr dirty="0" sz="3600" spc="-79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90">
                <a:solidFill>
                  <a:srgbClr val="252525"/>
                </a:solidFill>
                <a:latin typeface="Arial"/>
                <a:cs typeface="Arial"/>
              </a:rPr>
              <a:t>v1.1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8544" y="994918"/>
            <a:ext cx="5434965" cy="258699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94945" marR="5080" indent="-182880">
              <a:lnSpc>
                <a:spcPts val="2160"/>
              </a:lnSpc>
              <a:spcBef>
                <a:spcPts val="37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calculated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average payload</a:t>
            </a:r>
            <a:r>
              <a:rPr dirty="0" sz="2000" spc="-4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mass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carried 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by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booster </a:t>
            </a:r>
            <a:r>
              <a:rPr dirty="0" sz="2000" spc="-125" b="1">
                <a:solidFill>
                  <a:srgbClr val="585858"/>
                </a:solidFill>
                <a:latin typeface="Arial"/>
                <a:cs typeface="Arial"/>
              </a:rPr>
              <a:t>version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F9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v1.1 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2000" spc="-37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 b="1">
                <a:solidFill>
                  <a:srgbClr val="585858"/>
                </a:solidFill>
                <a:latin typeface="Arial"/>
                <a:cs typeface="Arial"/>
              </a:rPr>
              <a:t>2928.4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2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  <a:p>
            <a:pPr marL="194945" marR="133350" indent="-182880">
              <a:lnSpc>
                <a:spcPts val="2160"/>
              </a:lnSpc>
              <a:spcBef>
                <a:spcPts val="123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Display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average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payload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mass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carried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by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booster 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version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F9</a:t>
            </a:r>
            <a:r>
              <a:rPr dirty="0" sz="2000" spc="-254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v1.1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[11]: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  <a:tab pos="4272280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</a:t>
            </a:r>
            <a:r>
              <a:rPr dirty="0" sz="2000" spc="-21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</a:t>
            </a:r>
            <a:r>
              <a:rPr dirty="0" sz="2000" spc="-2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AVG(PAYLOAD_MASS</a:t>
            </a:r>
            <a:r>
              <a:rPr dirty="0" u="heavy" sz="2000" spc="-15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	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KG_)</a:t>
            </a:r>
            <a:r>
              <a:rPr dirty="0" sz="2000" spc="-20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8544" y="3556482"/>
            <a:ext cx="4626610" cy="8788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98145" indent="-386080">
              <a:lnSpc>
                <a:spcPct val="100000"/>
              </a:lnSpc>
              <a:spcBef>
                <a:spcPts val="1060"/>
              </a:spcBef>
              <a:buClr>
                <a:srgbClr val="40B9D2"/>
              </a:buClr>
              <a:buChar char=""/>
              <a:tabLst>
                <a:tab pos="398145" algn="l"/>
                <a:tab pos="3987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SPACEXTBL</a:t>
            </a:r>
            <a:r>
              <a:rPr dirty="0" sz="2000" spc="-2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1C7CDB"/>
                </a:solidFill>
                <a:latin typeface="Arial"/>
                <a:cs typeface="Arial"/>
              </a:rPr>
              <a:t>\</a:t>
            </a:r>
            <a:endParaRPr sz="2000">
              <a:latin typeface="Arial"/>
              <a:cs typeface="Arial"/>
            </a:endParaRPr>
          </a:p>
          <a:p>
            <a:pPr marL="384810" indent="-37211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Char char=""/>
              <a:tabLst>
                <a:tab pos="384175" algn="l"/>
                <a:tab pos="384810" algn="l"/>
              </a:tabLst>
            </a:pPr>
            <a:r>
              <a:rPr dirty="0" sz="2000" spc="-195">
                <a:solidFill>
                  <a:srgbClr val="1C7CDB"/>
                </a:solidFill>
                <a:latin typeface="Arial"/>
                <a:cs typeface="Arial"/>
              </a:rPr>
              <a:t>WHERE 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BOOSTER_VERSION </a:t>
            </a:r>
            <a:r>
              <a:rPr dirty="0" sz="2000" spc="-114" b="1">
                <a:solidFill>
                  <a:srgbClr val="1C7CDB"/>
                </a:solidFill>
                <a:latin typeface="Arial"/>
                <a:cs typeface="Arial"/>
              </a:rPr>
              <a:t>= 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'F9</a:t>
            </a:r>
            <a:r>
              <a:rPr dirty="0" sz="2000" spc="-254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v1.1';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8544" y="4411925"/>
            <a:ext cx="3356610" cy="927735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  <a:tabLst>
                <a:tab pos="2830830" algn="l"/>
              </a:tabLst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6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A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V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G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(</a:t>
            </a:r>
            <a:r>
              <a:rPr dirty="0" sz="2000" spc="-350">
                <a:solidFill>
                  <a:srgbClr val="1C7CDB"/>
                </a:solidFill>
                <a:latin typeface="Arial"/>
                <a:cs typeface="Arial"/>
              </a:rPr>
              <a:t>P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A</a:t>
            </a:r>
            <a:r>
              <a:rPr dirty="0" sz="2000" spc="-125">
                <a:solidFill>
                  <a:srgbClr val="1C7CDB"/>
                </a:solidFill>
                <a:latin typeface="Arial"/>
                <a:cs typeface="Arial"/>
              </a:rPr>
              <a:t>Y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L</a:t>
            </a:r>
            <a:r>
              <a:rPr dirty="0" sz="2000" spc="-120">
                <a:solidFill>
                  <a:srgbClr val="1C7CDB"/>
                </a:solidFill>
                <a:latin typeface="Arial"/>
                <a:cs typeface="Arial"/>
              </a:rPr>
              <a:t>O</a:t>
            </a:r>
            <a:r>
              <a:rPr dirty="0" sz="2000" spc="-90">
                <a:solidFill>
                  <a:srgbClr val="1C7CDB"/>
                </a:solidFill>
                <a:latin typeface="Arial"/>
                <a:cs typeface="Arial"/>
              </a:rPr>
              <a:t>AD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_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MASS</a:t>
            </a:r>
            <a:r>
              <a:rPr dirty="0" u="heavy" sz="2000" spc="-15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	</a:t>
            </a:r>
            <a:r>
              <a:rPr dirty="0" sz="2000" spc="-225">
                <a:solidFill>
                  <a:srgbClr val="1C7CDB"/>
                </a:solidFill>
                <a:latin typeface="Arial"/>
                <a:cs typeface="Arial"/>
              </a:rPr>
              <a:t>K</a:t>
            </a:r>
            <a:r>
              <a:rPr dirty="0" sz="2000" spc="-220">
                <a:solidFill>
                  <a:srgbClr val="1C7CDB"/>
                </a:solidFill>
                <a:latin typeface="Arial"/>
                <a:cs typeface="Arial"/>
              </a:rPr>
              <a:t>G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_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2928.4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39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9044" y="2587878"/>
            <a:ext cx="2797175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8255">
              <a:lnSpc>
                <a:spcPts val="4105"/>
              </a:lnSpc>
              <a:spcBef>
                <a:spcPts val="100"/>
              </a:spcBef>
            </a:pPr>
            <a:r>
              <a:rPr dirty="0" sz="3600" spc="-14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dirty="0" sz="3600" spc="-5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50">
                <a:solidFill>
                  <a:srgbClr val="252525"/>
                </a:solidFill>
                <a:latin typeface="Arial"/>
                <a:cs typeface="Arial"/>
              </a:rPr>
              <a:t>Successful</a:t>
            </a:r>
            <a:endParaRPr sz="3600">
              <a:latin typeface="Arial"/>
              <a:cs typeface="Arial"/>
            </a:endParaRPr>
          </a:p>
          <a:p>
            <a:pPr algn="r" marL="317500" marR="5080" indent="1077595">
              <a:lnSpc>
                <a:spcPts val="3890"/>
              </a:lnSpc>
              <a:spcBef>
                <a:spcPts val="270"/>
              </a:spcBef>
            </a:pPr>
            <a:r>
              <a:rPr dirty="0" sz="3600" spc="-459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3600" spc="-65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3600" spc="-15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3600" spc="-204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dirty="0" sz="3600" spc="-17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3600" spc="-50">
                <a:solidFill>
                  <a:srgbClr val="252525"/>
                </a:solidFill>
                <a:latin typeface="Arial"/>
                <a:cs typeface="Arial"/>
              </a:rPr>
              <a:t>d  </a:t>
            </a:r>
            <a:r>
              <a:rPr dirty="0" sz="3600" spc="-155">
                <a:solidFill>
                  <a:srgbClr val="252525"/>
                </a:solidFill>
                <a:latin typeface="Arial"/>
                <a:cs typeface="Arial"/>
              </a:rPr>
              <a:t>Landing</a:t>
            </a:r>
            <a:r>
              <a:rPr dirty="0" sz="3600" spc="-45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Date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43144" y="732866"/>
            <a:ext cx="5621655" cy="4416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0979" indent="-182880">
              <a:lnSpc>
                <a:spcPts val="2280"/>
              </a:lnSpc>
              <a:spcBef>
                <a:spcPts val="105"/>
              </a:spcBef>
              <a:buClr>
                <a:srgbClr val="40B9D2"/>
              </a:buClr>
              <a:buFont typeface="Arial"/>
              <a:buChar char=""/>
              <a:tabLst>
                <a:tab pos="220979" algn="l"/>
              </a:tabLst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observed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dates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first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successful</a:t>
            </a:r>
            <a:endParaRPr sz="2000">
              <a:latin typeface="Arial"/>
              <a:cs typeface="Arial"/>
            </a:endParaRPr>
          </a:p>
          <a:p>
            <a:pPr marL="220345" marR="1419225">
              <a:lnSpc>
                <a:spcPts val="2160"/>
              </a:lnSpc>
              <a:spcBef>
                <a:spcPts val="155"/>
              </a:spcBef>
            </a:pP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landing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outcome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on ground </a:t>
            </a:r>
            <a:r>
              <a:rPr dirty="0" sz="2000" spc="-105" b="1">
                <a:solidFill>
                  <a:srgbClr val="585858"/>
                </a:solidFill>
                <a:latin typeface="Arial"/>
                <a:cs typeface="Arial"/>
              </a:rPr>
              <a:t>pad</a:t>
            </a:r>
            <a:r>
              <a:rPr dirty="0" sz="2000" spc="-39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was 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22</a:t>
            </a:r>
            <a:r>
              <a:rPr dirty="0" baseline="25641" sz="1950" spc="-142" b="1">
                <a:solidFill>
                  <a:srgbClr val="585858"/>
                </a:solidFill>
                <a:latin typeface="Arial"/>
                <a:cs typeface="Arial"/>
              </a:rPr>
              <a:t>nd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December</a:t>
            </a:r>
            <a:r>
              <a:rPr dirty="0" sz="2000" spc="-30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2015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925"/>
              </a:spcBef>
              <a:buClr>
                <a:srgbClr val="40B9D2"/>
              </a:buClr>
              <a:buChar char=""/>
              <a:tabLst>
                <a:tab pos="220979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ts val="2280"/>
              </a:lnSpc>
              <a:spcBef>
                <a:spcPts val="960"/>
              </a:spcBef>
              <a:buClr>
                <a:srgbClr val="40B9D2"/>
              </a:buClr>
              <a:buChar char=""/>
              <a:tabLst>
                <a:tab pos="220979" algn="l"/>
              </a:tabLst>
            </a:pPr>
            <a:r>
              <a:rPr dirty="0" sz="2000" spc="-25">
                <a:solidFill>
                  <a:srgbClr val="1C7CDB"/>
                </a:solidFill>
                <a:latin typeface="Arial"/>
                <a:cs typeface="Arial"/>
              </a:rPr>
              <a:t>List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date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when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1C7CDB"/>
                </a:solidFill>
                <a:latin typeface="Arial"/>
                <a:cs typeface="Arial"/>
              </a:rPr>
              <a:t>first</a:t>
            </a:r>
            <a:r>
              <a:rPr dirty="0" sz="2000" spc="-20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1C7CDB"/>
                </a:solidFill>
                <a:latin typeface="Arial"/>
                <a:cs typeface="Arial"/>
              </a:rPr>
              <a:t>succesful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landing</a:t>
            </a:r>
            <a:endParaRPr sz="2000">
              <a:latin typeface="Arial"/>
              <a:cs typeface="Arial"/>
            </a:endParaRPr>
          </a:p>
          <a:p>
            <a:pPr marL="220345">
              <a:lnSpc>
                <a:spcPts val="2280"/>
              </a:lnSpc>
            </a:pP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outcome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ground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pad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4">
                <a:solidFill>
                  <a:srgbClr val="1C7CDB"/>
                </a:solidFill>
                <a:latin typeface="Arial"/>
                <a:cs typeface="Arial"/>
              </a:rPr>
              <a:t>was</a:t>
            </a:r>
            <a:r>
              <a:rPr dirty="0" sz="2000" spc="-19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acheived.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965"/>
              </a:spcBef>
              <a:buClr>
                <a:srgbClr val="40B9D2"/>
              </a:buClr>
              <a:buFont typeface="Arial"/>
              <a:buChar char=""/>
              <a:tabLst>
                <a:tab pos="220979" algn="l"/>
              </a:tabLst>
            </a:pPr>
            <a:r>
              <a:rPr dirty="0" sz="2000" spc="-90" i="1">
                <a:solidFill>
                  <a:srgbClr val="1C7CDB"/>
                </a:solidFill>
                <a:latin typeface="Arial"/>
                <a:cs typeface="Arial"/>
              </a:rPr>
              <a:t>Hint:Use </a:t>
            </a:r>
            <a:r>
              <a:rPr dirty="0" sz="2000" spc="-65" i="1">
                <a:solidFill>
                  <a:srgbClr val="1C7CDB"/>
                </a:solidFill>
                <a:latin typeface="Arial"/>
                <a:cs typeface="Arial"/>
              </a:rPr>
              <a:t>min</a:t>
            </a:r>
            <a:r>
              <a:rPr dirty="0" sz="2000" spc="-260" i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0" i="1">
                <a:solidFill>
                  <a:srgbClr val="1C7CDB"/>
                </a:solidFill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[12]: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ts val="2280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220979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 </a:t>
            </a:r>
            <a:r>
              <a:rPr dirty="0" sz="2000" spc="-50">
                <a:solidFill>
                  <a:srgbClr val="1C7CDB"/>
                </a:solidFill>
                <a:latin typeface="Arial"/>
                <a:cs typeface="Arial"/>
              </a:rPr>
              <a:t>min(date) </a:t>
            </a:r>
            <a:r>
              <a:rPr dirty="0" sz="2000" spc="5">
                <a:solidFill>
                  <a:srgbClr val="1C7CDB"/>
                </a:solidFill>
                <a:latin typeface="Arial"/>
                <a:cs typeface="Arial"/>
              </a:rPr>
              <a:t>from</a:t>
            </a:r>
            <a:r>
              <a:rPr dirty="0" sz="2000" spc="-3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SPACEXTBL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where</a:t>
            </a:r>
            <a:endParaRPr sz="2000">
              <a:latin typeface="Arial"/>
              <a:cs typeface="Arial"/>
            </a:endParaRPr>
          </a:p>
          <a:p>
            <a:pPr marL="220345">
              <a:lnSpc>
                <a:spcPts val="2280"/>
              </a:lnSpc>
            </a:pPr>
            <a:r>
              <a:rPr dirty="0" sz="2000" spc="-50">
                <a:solidFill>
                  <a:srgbClr val="1C7CDB"/>
                </a:solidFill>
                <a:latin typeface="Arial"/>
                <a:cs typeface="Arial"/>
              </a:rPr>
              <a:t>"Landing_Outcome"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=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'Success </a:t>
            </a:r>
            <a:r>
              <a:rPr dirty="0" sz="2000" spc="-50">
                <a:solidFill>
                  <a:srgbClr val="1C7CDB"/>
                </a:solidFill>
                <a:latin typeface="Arial"/>
                <a:cs typeface="Arial"/>
              </a:rPr>
              <a:t>(ground</a:t>
            </a:r>
            <a:r>
              <a:rPr dirty="0" sz="2000" spc="-3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pad)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Char char=""/>
              <a:tabLst>
                <a:tab pos="220979" algn="l"/>
              </a:tabLst>
            </a:pP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min(date)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00">
                <a:solidFill>
                  <a:srgbClr val="1C7CDB"/>
                </a:solidFill>
                <a:latin typeface="Arial"/>
                <a:cs typeface="Arial"/>
              </a:rPr>
              <a:t>01/08/2018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40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"/>
            <a:ext cx="12188951" cy="6857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1724" y="3081350"/>
            <a:ext cx="22834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8429" y="489559"/>
            <a:ext cx="7121525" cy="5208270"/>
          </a:xfrm>
          <a:prstGeom prst="rect">
            <a:avLst/>
          </a:prstGeom>
        </p:spPr>
        <p:txBody>
          <a:bodyPr wrap="square" lIns="0" tIns="160020" rIns="0" bIns="0" rtlCol="0" vert="horz">
            <a:spAutoFit/>
          </a:bodyPr>
          <a:lstStyle/>
          <a:p>
            <a:pPr marL="241300" indent="-182880">
              <a:lnSpc>
                <a:spcPct val="100000"/>
              </a:lnSpc>
              <a:spcBef>
                <a:spcPts val="1260"/>
              </a:spcBef>
              <a:buClr>
                <a:srgbClr val="40B9D2"/>
              </a:buClr>
              <a:buChar char=""/>
              <a:tabLst>
                <a:tab pos="241300" algn="l"/>
              </a:tabLst>
            </a:pP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Project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background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3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context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140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will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predict </a:t>
            </a:r>
            <a:r>
              <a:rPr dirty="0" sz="2000" spc="50">
                <a:solidFill>
                  <a:srgbClr val="585858"/>
                </a:solidFill>
                <a:latin typeface="Arial"/>
                <a:cs typeface="Arial"/>
              </a:rPr>
              <a:t>if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Falcon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9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first </a:t>
            </a: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stage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will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land 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succesfully..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SpaceX </a:t>
            </a: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advertises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Falcon </a:t>
            </a:r>
            <a:r>
              <a:rPr dirty="0" sz="2000" spc="-10" b="1">
                <a:solidFill>
                  <a:srgbClr val="585858"/>
                </a:solidFill>
                <a:latin typeface="Arial"/>
                <a:cs typeface="Arial"/>
              </a:rPr>
              <a:t>9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rocket 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launches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its 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website,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with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cost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62 million </a:t>
            </a:r>
            <a:r>
              <a:rPr dirty="0" sz="2000" spc="-105" b="1">
                <a:solidFill>
                  <a:srgbClr val="585858"/>
                </a:solidFill>
                <a:latin typeface="Arial"/>
                <a:cs typeface="Arial"/>
              </a:rPr>
              <a:t>dollars;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other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providers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cost 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upward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165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million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dollars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each, 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much </a:t>
            </a:r>
            <a:r>
              <a:rPr dirty="0" sz="2000" spc="-60" b="1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savings 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is 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because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SpaceX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can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reuse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first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stage.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Therefore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if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can 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determine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if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first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stage </a:t>
            </a:r>
            <a:r>
              <a:rPr dirty="0" sz="2000" spc="-60" b="1">
                <a:solidFill>
                  <a:srgbClr val="585858"/>
                </a:solidFill>
                <a:latin typeface="Arial"/>
                <a:cs typeface="Arial"/>
              </a:rPr>
              <a:t>will land,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can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determine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cost 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launch.</a:t>
            </a:r>
            <a:r>
              <a:rPr dirty="0" sz="2000" spc="-29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This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information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can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585858"/>
                </a:solidFill>
                <a:latin typeface="Arial"/>
                <a:cs typeface="Arial"/>
              </a:rPr>
              <a:t>alternate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company 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wants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bid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against</a:t>
            </a:r>
            <a:r>
              <a:rPr dirty="0" sz="2000" spc="-21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585858"/>
                </a:solidFill>
                <a:latin typeface="Arial"/>
                <a:cs typeface="Arial"/>
              </a:rPr>
              <a:t>SpaceX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rocket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launch.</a:t>
            </a:r>
            <a:endParaRPr sz="2000">
              <a:latin typeface="Arial"/>
              <a:cs typeface="Arial"/>
            </a:endParaRPr>
          </a:p>
          <a:p>
            <a:pPr marL="241300" indent="-182880">
              <a:lnSpc>
                <a:spcPct val="100000"/>
              </a:lnSpc>
              <a:spcBef>
                <a:spcPts val="1155"/>
              </a:spcBef>
              <a:buClr>
                <a:srgbClr val="40B9D2"/>
              </a:buClr>
              <a:buChar char=""/>
              <a:tabLst>
                <a:tab pos="241300" algn="l"/>
              </a:tabLst>
            </a:pP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Problems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want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find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0">
                <a:solidFill>
                  <a:srgbClr val="585858"/>
                </a:solidFill>
                <a:latin typeface="Arial"/>
                <a:cs typeface="Arial"/>
              </a:rPr>
              <a:t>answers</a:t>
            </a:r>
            <a:endParaRPr sz="2000">
              <a:latin typeface="Arial"/>
              <a:cs typeface="Arial"/>
            </a:endParaRPr>
          </a:p>
          <a:p>
            <a:pPr marL="241300" indent="-182880">
              <a:lnSpc>
                <a:spcPct val="100000"/>
              </a:lnSpc>
              <a:spcBef>
                <a:spcPts val="1165"/>
              </a:spcBef>
              <a:buClr>
                <a:srgbClr val="40B9D2"/>
              </a:buClr>
              <a:buChar char=""/>
              <a:tabLst>
                <a:tab pos="241300" algn="l"/>
              </a:tabLst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000" spc="-2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factors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determine</a:t>
            </a:r>
            <a:r>
              <a:rPr dirty="0" sz="20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50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rocket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Arial"/>
                <a:cs typeface="Arial"/>
              </a:rPr>
              <a:t>will</a:t>
            </a:r>
            <a:r>
              <a:rPr dirty="0" sz="20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land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successfully?</a:t>
            </a:r>
            <a:endParaRPr sz="2000">
              <a:latin typeface="Arial"/>
              <a:cs typeface="Arial"/>
            </a:endParaRPr>
          </a:p>
          <a:p>
            <a:pPr marL="241300" marR="414655" indent="-182880">
              <a:lnSpc>
                <a:spcPts val="2160"/>
              </a:lnSpc>
              <a:spcBef>
                <a:spcPts val="1435"/>
              </a:spcBef>
              <a:buClr>
                <a:srgbClr val="40B9D2"/>
              </a:buClr>
              <a:buChar char=""/>
              <a:tabLst>
                <a:tab pos="241300" algn="l"/>
              </a:tabLst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000" spc="-3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interaction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amongst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various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features</a:t>
            </a:r>
            <a:r>
              <a:rPr dirty="0" sz="20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determine</a:t>
            </a:r>
            <a:r>
              <a:rPr dirty="0" sz="20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the  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success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rate </a:t>
            </a:r>
            <a:r>
              <a:rPr dirty="0" sz="2000" spc="15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2000" spc="-3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successful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landing.</a:t>
            </a:r>
            <a:endParaRPr sz="2000">
              <a:latin typeface="Arial"/>
              <a:cs typeface="Arial"/>
            </a:endParaRPr>
          </a:p>
          <a:p>
            <a:pPr marL="241300" indent="-182880">
              <a:lnSpc>
                <a:spcPts val="2280"/>
              </a:lnSpc>
              <a:spcBef>
                <a:spcPts val="1120"/>
              </a:spcBef>
              <a:buClr>
                <a:srgbClr val="40B9D2"/>
              </a:buClr>
              <a:buChar char=""/>
              <a:tabLst>
                <a:tab pos="241300" algn="l"/>
              </a:tabLst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000" spc="-2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operating</a:t>
            </a:r>
            <a:r>
              <a:rPr dirty="0" sz="20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conditions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10">
                <a:solidFill>
                  <a:srgbClr val="585858"/>
                </a:solidFill>
                <a:latin typeface="Arial"/>
                <a:cs typeface="Arial"/>
              </a:rPr>
              <a:t>needs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place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ensure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585858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successful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landing</a:t>
            </a:r>
            <a:r>
              <a:rPr dirty="0" sz="2000" spc="-2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program.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55526" y="6465650"/>
            <a:ext cx="18351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fld id="{81D60167-4931-47E6-BA6A-407CBD079E47}" type="slidenum">
              <a:rPr dirty="0" sz="1200" spc="-35" b="1">
                <a:solidFill>
                  <a:srgbClr val="40B9D2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125" y="1981327"/>
            <a:ext cx="2400300" cy="279209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95"/>
              </a:spcBef>
            </a:pPr>
            <a:r>
              <a:rPr dirty="0" sz="3300" spc="-235">
                <a:solidFill>
                  <a:srgbClr val="FFFFFF"/>
                </a:solidFill>
                <a:latin typeface="Arial"/>
                <a:cs typeface="Arial"/>
              </a:rPr>
              <a:t>Successful  </a:t>
            </a:r>
            <a:r>
              <a:rPr dirty="0" sz="3300" spc="-155">
                <a:solidFill>
                  <a:srgbClr val="FFFFFF"/>
                </a:solidFill>
                <a:latin typeface="Arial"/>
                <a:cs typeface="Arial"/>
              </a:rPr>
              <a:t>Drone </a:t>
            </a:r>
            <a:r>
              <a:rPr dirty="0" sz="3300" spc="-175">
                <a:solidFill>
                  <a:srgbClr val="FFFFFF"/>
                </a:solidFill>
                <a:latin typeface="Arial"/>
                <a:cs typeface="Arial"/>
              </a:rPr>
              <a:t>Ship  </a:t>
            </a:r>
            <a:r>
              <a:rPr dirty="0" sz="3300" spc="-150">
                <a:solidFill>
                  <a:srgbClr val="FFFFFF"/>
                </a:solidFill>
                <a:latin typeface="Arial"/>
                <a:cs typeface="Arial"/>
              </a:rPr>
              <a:t>Landing </a:t>
            </a:r>
            <a:r>
              <a:rPr dirty="0" sz="3300" spc="-15">
                <a:solidFill>
                  <a:srgbClr val="FFFFFF"/>
                </a:solidFill>
                <a:latin typeface="Arial"/>
                <a:cs typeface="Arial"/>
              </a:rPr>
              <a:t>with  </a:t>
            </a:r>
            <a:r>
              <a:rPr dirty="0" sz="3300" spc="-190">
                <a:solidFill>
                  <a:srgbClr val="FFFFFF"/>
                </a:solidFill>
                <a:latin typeface="Arial"/>
                <a:cs typeface="Arial"/>
              </a:rPr>
              <a:t>Payload  </a:t>
            </a:r>
            <a:r>
              <a:rPr dirty="0" sz="3300" spc="-135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3300" spc="-4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9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ts val="3565"/>
              </a:lnSpc>
            </a:pPr>
            <a:r>
              <a:rPr dirty="0" sz="3300" spc="-17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30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85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1063" y="648157"/>
            <a:ext cx="6290310" cy="1154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2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WHERE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clause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r>
              <a:rPr dirty="0" sz="2000" spc="-1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boosters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which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160"/>
              </a:lnSpc>
            </a:pPr>
            <a:r>
              <a:rPr dirty="0" sz="2000" spc="-105" b="1">
                <a:solidFill>
                  <a:srgbClr val="585858"/>
                </a:solidFill>
                <a:latin typeface="Arial"/>
                <a:cs typeface="Arial"/>
              </a:rPr>
              <a:t>have 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successfully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landed </a:t>
            </a:r>
            <a:r>
              <a:rPr dirty="0" sz="2000" spc="-120" b="1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dirty="0" sz="2000" spc="-105" b="1">
                <a:solidFill>
                  <a:srgbClr val="585858"/>
                </a:solidFill>
                <a:latin typeface="Arial"/>
                <a:cs typeface="Arial"/>
              </a:rPr>
              <a:t>drone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ship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3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applied</a:t>
            </a:r>
            <a:endParaRPr sz="2000">
              <a:latin typeface="Arial"/>
              <a:cs typeface="Arial"/>
            </a:endParaRPr>
          </a:p>
          <a:p>
            <a:pPr marL="194945" marR="5080">
              <a:lnSpc>
                <a:spcPts val="2160"/>
              </a:lnSpc>
              <a:spcBef>
                <a:spcPts val="150"/>
              </a:spcBef>
            </a:pPr>
            <a:r>
              <a:rPr dirty="0" sz="2000" spc="-40" b="1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2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condition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determine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successful</a:t>
            </a:r>
            <a:r>
              <a:rPr dirty="0" sz="2000" spc="-1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landing</a:t>
            </a:r>
            <a:r>
              <a:rPr dirty="0" sz="2000" spc="-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with 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payload</a:t>
            </a:r>
            <a:r>
              <a:rPr dirty="0" sz="2000" spc="-1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mass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585858"/>
                </a:solidFill>
                <a:latin typeface="Arial"/>
                <a:cs typeface="Arial"/>
              </a:rPr>
              <a:t>greater</a:t>
            </a:r>
            <a:r>
              <a:rPr dirty="0" sz="2000" spc="-1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than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4000</a:t>
            </a:r>
            <a:r>
              <a:rPr dirty="0" sz="2000" spc="-17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but</a:t>
            </a:r>
            <a:r>
              <a:rPr dirty="0" sz="2000" spc="-1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70" b="1">
                <a:solidFill>
                  <a:srgbClr val="585858"/>
                </a:solidFill>
                <a:latin typeface="Arial"/>
                <a:cs typeface="Arial"/>
              </a:rPr>
              <a:t>less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 b="1">
                <a:solidFill>
                  <a:srgbClr val="585858"/>
                </a:solidFill>
                <a:latin typeface="Arial"/>
                <a:cs typeface="Arial"/>
              </a:rPr>
              <a:t>than</a:t>
            </a:r>
            <a:r>
              <a:rPr dirty="0" sz="2000" spc="-1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6000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1063" y="1777534"/>
            <a:ext cx="7275830" cy="426275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5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280"/>
              </a:lnSpc>
              <a:spcBef>
                <a:spcPts val="96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25">
                <a:solidFill>
                  <a:srgbClr val="1C7CDB"/>
                </a:solidFill>
                <a:latin typeface="Arial"/>
                <a:cs typeface="Arial"/>
              </a:rPr>
              <a:t>List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names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boosters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which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1C7CDB"/>
                </a:solidFill>
                <a:latin typeface="Arial"/>
                <a:cs typeface="Arial"/>
              </a:rPr>
              <a:t>have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success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drone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1C7CDB"/>
                </a:solidFill>
                <a:latin typeface="Arial"/>
                <a:cs typeface="Arial"/>
              </a:rPr>
              <a:t>ship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280"/>
              </a:lnSpc>
            </a:pPr>
            <a:r>
              <a:rPr dirty="0" sz="2000" spc="-100">
                <a:solidFill>
                  <a:srgbClr val="1C7CDB"/>
                </a:solidFill>
                <a:latin typeface="Arial"/>
                <a:cs typeface="Arial"/>
              </a:rPr>
              <a:t>have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payload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mass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1C7CDB"/>
                </a:solidFill>
                <a:latin typeface="Arial"/>
                <a:cs typeface="Arial"/>
              </a:rPr>
              <a:t>greater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1C7CDB"/>
                </a:solidFill>
                <a:latin typeface="Arial"/>
                <a:cs typeface="Arial"/>
              </a:rPr>
              <a:t>than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1C7CDB"/>
                </a:solidFill>
                <a:latin typeface="Arial"/>
                <a:cs typeface="Arial"/>
              </a:rPr>
              <a:t>4000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1C7CDB"/>
                </a:solidFill>
                <a:latin typeface="Arial"/>
                <a:cs typeface="Arial"/>
              </a:rPr>
              <a:t>but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20">
                <a:solidFill>
                  <a:srgbClr val="1C7CDB"/>
                </a:solidFill>
                <a:latin typeface="Arial"/>
                <a:cs typeface="Arial"/>
              </a:rPr>
              <a:t>less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1C7CDB"/>
                </a:solidFill>
                <a:latin typeface="Arial"/>
                <a:cs typeface="Arial"/>
              </a:rPr>
              <a:t>than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6000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280"/>
              </a:lnSpc>
              <a:spcBef>
                <a:spcPts val="96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 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BOOSTER_VERSION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SPACEXTBL</a:t>
            </a:r>
            <a:r>
              <a:rPr dirty="0" sz="2000" spc="-4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5">
                <a:solidFill>
                  <a:srgbClr val="1C7CDB"/>
                </a:solidFill>
                <a:latin typeface="Arial"/>
                <a:cs typeface="Arial"/>
              </a:rPr>
              <a:t>WHERE</a:t>
            </a:r>
            <a:endParaRPr sz="2000">
              <a:latin typeface="Arial"/>
              <a:cs typeface="Arial"/>
            </a:endParaRPr>
          </a:p>
          <a:p>
            <a:pPr marL="194945" marR="1442720">
              <a:lnSpc>
                <a:spcPts val="2160"/>
              </a:lnSpc>
              <a:spcBef>
                <a:spcPts val="150"/>
              </a:spcBef>
              <a:tabLst>
                <a:tab pos="2280285" algn="l"/>
              </a:tabLst>
            </a:pP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PAYLOAD_MASS</a:t>
            </a:r>
            <a:r>
              <a:rPr dirty="0" u="heavy" sz="2000" spc="-15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	</a:t>
            </a:r>
            <a:r>
              <a:rPr dirty="0" sz="2000" spc="-200">
                <a:solidFill>
                  <a:srgbClr val="1C7CDB"/>
                </a:solidFill>
                <a:latin typeface="Arial"/>
                <a:cs typeface="Arial"/>
              </a:rPr>
              <a:t>KG_ </a:t>
            </a:r>
            <a:r>
              <a:rPr dirty="0" sz="2000" spc="-50">
                <a:solidFill>
                  <a:srgbClr val="1C7CDB"/>
                </a:solidFill>
                <a:latin typeface="Arial"/>
                <a:cs typeface="Arial"/>
              </a:rPr>
              <a:t>between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1C7CDB"/>
                </a:solidFill>
                <a:latin typeface="Arial"/>
                <a:cs typeface="Arial"/>
              </a:rPr>
              <a:t>4000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and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6000</a:t>
            </a:r>
            <a:r>
              <a:rPr dirty="0" sz="2000" spc="-2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AND 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LANDING__OUTCOME='Success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(drone</a:t>
            </a:r>
            <a:r>
              <a:rPr dirty="0" sz="2000" spc="-22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ship)';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booster_version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2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F9 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FT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B1022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2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F9 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FT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B1026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14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F9 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FT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B1021.2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2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F9 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FT</a:t>
            </a:r>
            <a:r>
              <a:rPr dirty="0" sz="2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B1031.2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41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5432" y="2094103"/>
            <a:ext cx="2741295" cy="254952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r" marL="375285" marR="5080" indent="-177165">
              <a:lnSpc>
                <a:spcPts val="3890"/>
              </a:lnSpc>
              <a:spcBef>
                <a:spcPts val="585"/>
              </a:spcBef>
            </a:pP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Total</a:t>
            </a:r>
            <a:r>
              <a:rPr dirty="0" sz="3600" spc="-4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40">
                <a:solidFill>
                  <a:srgbClr val="252525"/>
                </a:solidFill>
                <a:latin typeface="Arial"/>
                <a:cs typeface="Arial"/>
              </a:rPr>
              <a:t>Number </a:t>
            </a:r>
            <a:r>
              <a:rPr dirty="0" sz="3600" spc="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dirty="0" sz="3600" spc="-54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50">
                <a:solidFill>
                  <a:srgbClr val="252525"/>
                </a:solidFill>
                <a:latin typeface="Arial"/>
                <a:cs typeface="Arial"/>
              </a:rPr>
              <a:t>Successful</a:t>
            </a:r>
            <a:endParaRPr sz="3600">
              <a:latin typeface="Arial"/>
              <a:cs typeface="Arial"/>
            </a:endParaRPr>
          </a:p>
          <a:p>
            <a:pPr algn="r" marR="8890">
              <a:lnSpc>
                <a:spcPts val="3615"/>
              </a:lnSpc>
            </a:pPr>
            <a:r>
              <a:rPr dirty="0" sz="3600" spc="-30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3600" spc="-17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3600" spc="-75">
                <a:solidFill>
                  <a:srgbClr val="252525"/>
                </a:solidFill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  <a:p>
            <a:pPr algn="r" marL="812800" marR="7620" indent="-800735">
              <a:lnSpc>
                <a:spcPts val="3890"/>
              </a:lnSpc>
              <a:spcBef>
                <a:spcPts val="275"/>
              </a:spcBef>
            </a:pPr>
            <a:r>
              <a:rPr dirty="0" sz="3600" spc="-180">
                <a:solidFill>
                  <a:srgbClr val="252525"/>
                </a:solidFill>
                <a:latin typeface="Arial"/>
                <a:cs typeface="Arial"/>
              </a:rPr>
              <a:t>Failure</a:t>
            </a:r>
            <a:r>
              <a:rPr dirty="0" sz="3600" spc="-49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75">
                <a:solidFill>
                  <a:srgbClr val="252525"/>
                </a:solidFill>
                <a:latin typeface="Arial"/>
                <a:cs typeface="Arial"/>
              </a:rPr>
              <a:t>Mission </a:t>
            </a:r>
            <a:r>
              <a:rPr dirty="0" sz="3600" spc="-5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4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3600" spc="-204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dirty="0" sz="3600" spc="18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3600" spc="-285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3600" spc="-8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dirty="0" sz="3600" spc="-28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3600" spc="-345">
                <a:solidFill>
                  <a:srgbClr val="252525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8544" y="872997"/>
            <a:ext cx="5679440" cy="4588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5580" indent="-182880">
              <a:lnSpc>
                <a:spcPts val="2280"/>
              </a:lnSpc>
              <a:spcBef>
                <a:spcPts val="10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2000" spc="-145" b="1">
                <a:solidFill>
                  <a:srgbClr val="585858"/>
                </a:solidFill>
                <a:latin typeface="Arial"/>
                <a:cs typeface="Arial"/>
              </a:rPr>
              <a:t>used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wildcard </a:t>
            </a:r>
            <a:r>
              <a:rPr dirty="0" sz="2000" spc="-80" b="1">
                <a:solidFill>
                  <a:srgbClr val="585858"/>
                </a:solidFill>
                <a:latin typeface="Arial"/>
                <a:cs typeface="Arial"/>
              </a:rPr>
              <a:t>like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‘%’ </a:t>
            </a:r>
            <a:r>
              <a:rPr dirty="0" sz="2000" spc="-15" b="1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000" spc="-40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endParaRPr sz="2000">
              <a:latin typeface="Arial"/>
              <a:cs typeface="Arial"/>
            </a:endParaRPr>
          </a:p>
          <a:p>
            <a:pPr marL="194945" marR="219075">
              <a:lnSpc>
                <a:spcPts val="2160"/>
              </a:lnSpc>
              <a:spcBef>
                <a:spcPts val="150"/>
              </a:spcBef>
            </a:pP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WHERE </a:t>
            </a:r>
            <a:r>
              <a:rPr dirty="0" sz="2000" spc="-110" b="1">
                <a:solidFill>
                  <a:srgbClr val="585858"/>
                </a:solidFill>
                <a:latin typeface="Arial"/>
                <a:cs typeface="Arial"/>
              </a:rPr>
              <a:t>MissionOutcome </a:t>
            </a:r>
            <a:r>
              <a:rPr dirty="0" sz="2000" spc="-140" b="1">
                <a:solidFill>
                  <a:srgbClr val="585858"/>
                </a:solidFill>
                <a:latin typeface="Arial"/>
                <a:cs typeface="Arial"/>
              </a:rPr>
              <a:t>was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2000" spc="-215" b="1">
                <a:solidFill>
                  <a:srgbClr val="585858"/>
                </a:solidFill>
                <a:latin typeface="Arial"/>
                <a:cs typeface="Arial"/>
              </a:rPr>
              <a:t>success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or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  </a:t>
            </a:r>
            <a:r>
              <a:rPr dirty="0" sz="2000" spc="-60" b="1">
                <a:solidFill>
                  <a:srgbClr val="585858"/>
                </a:solidFill>
                <a:latin typeface="Arial"/>
                <a:cs typeface="Arial"/>
              </a:rPr>
              <a:t>failure.</a:t>
            </a:r>
            <a:r>
              <a:rPr dirty="0" sz="2000" spc="-434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2000" spc="-100" b="1">
                <a:solidFill>
                  <a:srgbClr val="585858"/>
                </a:solidFill>
                <a:latin typeface="Arial"/>
                <a:cs typeface="Arial"/>
              </a:rPr>
              <a:t>number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dirty="0" sz="2000" spc="-215" b="1">
                <a:solidFill>
                  <a:srgbClr val="585858"/>
                </a:solidFill>
                <a:latin typeface="Arial"/>
                <a:cs typeface="Arial"/>
              </a:rPr>
              <a:t>success </a:t>
            </a:r>
            <a:r>
              <a:rPr dirty="0" sz="2000" spc="-125" b="1">
                <a:solidFill>
                  <a:srgbClr val="585858"/>
                </a:solidFill>
                <a:latin typeface="Arial"/>
                <a:cs typeface="Arial"/>
              </a:rPr>
              <a:t>missionoutcomes  </a:t>
            </a:r>
            <a:r>
              <a:rPr dirty="0" sz="2000" spc="-85" b="1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2000" spc="-1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101.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60">
                <a:solidFill>
                  <a:srgbClr val="1C7CDB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  <a:p>
            <a:pPr marL="194945" marR="721995" indent="-182880">
              <a:lnSpc>
                <a:spcPts val="2160"/>
              </a:lnSpc>
              <a:spcBef>
                <a:spcPts val="12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25">
                <a:solidFill>
                  <a:srgbClr val="1C7CDB"/>
                </a:solidFill>
                <a:latin typeface="Arial"/>
                <a:cs typeface="Arial"/>
              </a:rPr>
              <a:t>List</a:t>
            </a:r>
            <a:r>
              <a:rPr dirty="0" sz="2000" spc="-16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1C7CDB"/>
                </a:solidFill>
                <a:latin typeface="Arial"/>
                <a:cs typeface="Arial"/>
              </a:rPr>
              <a:t>total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number</a:t>
            </a:r>
            <a:r>
              <a:rPr dirty="0" sz="2000" spc="-12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successful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and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failure 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mission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In </a:t>
            </a:r>
            <a:r>
              <a:rPr dirty="0" sz="2000" spc="75">
                <a:solidFill>
                  <a:srgbClr val="1C7CDB"/>
                </a:solidFill>
                <a:latin typeface="Arial"/>
                <a:cs typeface="Arial"/>
              </a:rPr>
              <a:t>[</a:t>
            </a:r>
            <a:r>
              <a:rPr dirty="0" sz="2000" spc="-2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25">
                <a:solidFill>
                  <a:srgbClr val="1C7CDB"/>
                </a:solidFill>
                <a:latin typeface="Arial"/>
                <a:cs typeface="Arial"/>
              </a:rPr>
              <a:t>]:</a:t>
            </a:r>
            <a:endParaRPr sz="2000">
              <a:latin typeface="Arial"/>
              <a:cs typeface="Arial"/>
            </a:endParaRPr>
          </a:p>
          <a:p>
            <a:pPr marL="194945" marR="5080" indent="-182880">
              <a:lnSpc>
                <a:spcPts val="2160"/>
              </a:lnSpc>
              <a:spcBef>
                <a:spcPts val="123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</a:t>
            </a:r>
            <a:r>
              <a:rPr dirty="0" sz="2000" spc="-22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</a:t>
            </a:r>
            <a:r>
              <a:rPr dirty="0" sz="2000" spc="-254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COUNT(*)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</a:t>
            </a:r>
            <a:r>
              <a:rPr dirty="0" sz="2000" spc="-21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SPACEXTBL</a:t>
            </a:r>
            <a:r>
              <a:rPr dirty="0" sz="2000" spc="-29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235">
                <a:solidFill>
                  <a:srgbClr val="1C7CDB"/>
                </a:solidFill>
                <a:latin typeface="Arial"/>
                <a:cs typeface="Arial"/>
              </a:rPr>
              <a:t>WHERE  </a:t>
            </a:r>
            <a:r>
              <a:rPr dirty="0" sz="2000" spc="-125">
                <a:solidFill>
                  <a:srgbClr val="1C7CDB"/>
                </a:solidFill>
                <a:latin typeface="Arial"/>
                <a:cs typeface="Arial"/>
              </a:rPr>
              <a:t>MISSION_OUTCOME LIKE </a:t>
            </a:r>
            <a:r>
              <a:rPr dirty="0" sz="2000" spc="-130">
                <a:solidFill>
                  <a:srgbClr val="1C7CDB"/>
                </a:solidFill>
                <a:latin typeface="Arial"/>
                <a:cs typeface="Arial"/>
              </a:rPr>
              <a:t>'%Success%' 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OR  </a:t>
            </a:r>
            <a:r>
              <a:rPr dirty="0" sz="2000" spc="-125">
                <a:solidFill>
                  <a:srgbClr val="1C7CDB"/>
                </a:solidFill>
                <a:latin typeface="Arial"/>
                <a:cs typeface="Arial"/>
              </a:rPr>
              <a:t>MISSION_OUTCOME LIKE</a:t>
            </a:r>
            <a:r>
              <a:rPr dirty="0" sz="2000" spc="-24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'%Failure%'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13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COUNT(*)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101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42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5394" y="2062988"/>
            <a:ext cx="1891030" cy="21323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ct val="94600"/>
              </a:lnSpc>
              <a:spcBef>
                <a:spcPts val="330"/>
              </a:spcBef>
            </a:pPr>
            <a:r>
              <a:rPr dirty="0" sz="3600" spc="-190">
                <a:solidFill>
                  <a:srgbClr val="FFFFFF"/>
                </a:solidFill>
                <a:latin typeface="Arial"/>
                <a:cs typeface="Arial"/>
              </a:rPr>
              <a:t>Boosters  Carried 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600" spc="-3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600" spc="-22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3600" spc="-2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600" spc="-20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m  </a:t>
            </a:r>
            <a:r>
              <a:rPr dirty="0" sz="3600" spc="-20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dirty="0" sz="3600" spc="-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2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1063" y="1443685"/>
            <a:ext cx="6453505" cy="880110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94945" marR="5080" indent="-182880">
              <a:lnSpc>
                <a:spcPts val="2160"/>
              </a:lnSpc>
              <a:spcBef>
                <a:spcPts val="375"/>
              </a:spcBef>
            </a:pPr>
            <a:r>
              <a:rPr dirty="0" sz="2000" spc="-1035">
                <a:solidFill>
                  <a:srgbClr val="40B9D2"/>
                </a:solidFill>
              </a:rPr>
              <a:t></a:t>
            </a:r>
            <a:r>
              <a:rPr dirty="0" sz="2000" spc="150">
                <a:solidFill>
                  <a:srgbClr val="40B9D2"/>
                </a:solidFill>
              </a:rPr>
              <a:t> </a:t>
            </a:r>
            <a:r>
              <a:rPr dirty="0" sz="2000" spc="-114" b="1">
                <a:latin typeface="Arial"/>
                <a:cs typeface="Arial"/>
              </a:rPr>
              <a:t>We </a:t>
            </a:r>
            <a:r>
              <a:rPr dirty="0" sz="2000" spc="-70" b="1">
                <a:latin typeface="Arial"/>
                <a:cs typeface="Arial"/>
              </a:rPr>
              <a:t>determined </a:t>
            </a:r>
            <a:r>
              <a:rPr dirty="0" sz="2000" spc="-40" b="1">
                <a:latin typeface="Arial"/>
                <a:cs typeface="Arial"/>
              </a:rPr>
              <a:t>the </a:t>
            </a:r>
            <a:r>
              <a:rPr dirty="0" sz="2000" spc="-100" b="1">
                <a:latin typeface="Arial"/>
                <a:cs typeface="Arial"/>
              </a:rPr>
              <a:t>booster </a:t>
            </a:r>
            <a:r>
              <a:rPr dirty="0" sz="2000" spc="-5" b="1">
                <a:latin typeface="Arial"/>
                <a:cs typeface="Arial"/>
              </a:rPr>
              <a:t>that </a:t>
            </a:r>
            <a:r>
              <a:rPr dirty="0" sz="2000" spc="-100" b="1">
                <a:latin typeface="Arial"/>
                <a:cs typeface="Arial"/>
              </a:rPr>
              <a:t>have </a:t>
            </a:r>
            <a:r>
              <a:rPr dirty="0" sz="2000" spc="-105" b="1">
                <a:latin typeface="Arial"/>
                <a:cs typeface="Arial"/>
              </a:rPr>
              <a:t>carried </a:t>
            </a:r>
            <a:r>
              <a:rPr dirty="0" sz="2000" spc="-40" b="1">
                <a:latin typeface="Arial"/>
                <a:cs typeface="Arial"/>
              </a:rPr>
              <a:t>the  </a:t>
            </a:r>
            <a:r>
              <a:rPr dirty="0" sz="2000" spc="-85" b="1">
                <a:latin typeface="Arial"/>
                <a:cs typeface="Arial"/>
              </a:rPr>
              <a:t>maximum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-95" b="1">
                <a:latin typeface="Arial"/>
                <a:cs typeface="Arial"/>
              </a:rPr>
              <a:t>payload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-135" b="1">
                <a:latin typeface="Arial"/>
                <a:cs typeface="Arial"/>
              </a:rPr>
              <a:t>using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spc="-85" b="1">
                <a:latin typeface="Arial"/>
                <a:cs typeface="Arial"/>
              </a:rPr>
              <a:t>a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125" b="1">
                <a:latin typeface="Arial"/>
                <a:cs typeface="Arial"/>
              </a:rPr>
              <a:t>subquery</a:t>
            </a:r>
            <a:r>
              <a:rPr dirty="0" sz="2000" spc="-175" b="1">
                <a:latin typeface="Arial"/>
                <a:cs typeface="Arial"/>
              </a:rPr>
              <a:t> </a:t>
            </a:r>
            <a:r>
              <a:rPr dirty="0" sz="2000" spc="-85" b="1">
                <a:latin typeface="Arial"/>
                <a:cs typeface="Arial"/>
              </a:rPr>
              <a:t>in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the</a:t>
            </a:r>
            <a:r>
              <a:rPr dirty="0" sz="2000" spc="-240" b="1">
                <a:latin typeface="Arial"/>
                <a:cs typeface="Arial"/>
              </a:rPr>
              <a:t> </a:t>
            </a:r>
            <a:r>
              <a:rPr dirty="0" sz="2000" spc="-140" b="1">
                <a:latin typeface="Arial"/>
                <a:cs typeface="Arial"/>
              </a:rPr>
              <a:t>WHERE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spc="-140" b="1">
                <a:latin typeface="Arial"/>
                <a:cs typeface="Arial"/>
              </a:rPr>
              <a:t>clause  </a:t>
            </a:r>
            <a:r>
              <a:rPr dirty="0" sz="2000" spc="-100" b="1">
                <a:latin typeface="Arial"/>
                <a:cs typeface="Arial"/>
              </a:rPr>
              <a:t>and </a:t>
            </a:r>
            <a:r>
              <a:rPr dirty="0" sz="2000" spc="-40" b="1">
                <a:latin typeface="Arial"/>
                <a:cs typeface="Arial"/>
              </a:rPr>
              <a:t>the </a:t>
            </a:r>
            <a:r>
              <a:rPr dirty="0" sz="2000" spc="-65" b="1">
                <a:latin typeface="Arial"/>
                <a:cs typeface="Arial"/>
              </a:rPr>
              <a:t>MAX()</a:t>
            </a:r>
            <a:r>
              <a:rPr dirty="0" sz="2000" spc="-310" b="1">
                <a:latin typeface="Arial"/>
                <a:cs typeface="Arial"/>
              </a:rPr>
              <a:t> </a:t>
            </a:r>
            <a:r>
              <a:rPr dirty="0" sz="2000" spc="-75" b="1">
                <a:latin typeface="Arial"/>
                <a:cs typeface="Arial"/>
              </a:rPr>
              <a:t>function.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1063" y="2298743"/>
            <a:ext cx="6268720" cy="298259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55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Task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1C7CDB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280"/>
              </a:lnSpc>
              <a:spcBef>
                <a:spcPts val="96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2000" spc="-25">
                <a:solidFill>
                  <a:srgbClr val="1C7CDB"/>
                </a:solidFill>
                <a:latin typeface="Arial"/>
                <a:cs typeface="Arial"/>
              </a:rPr>
              <a:t>List</a:t>
            </a:r>
            <a:r>
              <a:rPr dirty="0" sz="2000" spc="-17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1C7CDB"/>
                </a:solidFill>
                <a:latin typeface="Arial"/>
                <a:cs typeface="Arial"/>
              </a:rPr>
              <a:t>names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1C7CDB"/>
                </a:solidFill>
                <a:latin typeface="Arial"/>
                <a:cs typeface="Arial"/>
              </a:rPr>
              <a:t>booster_versions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which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1C7CDB"/>
                </a:solidFill>
                <a:latin typeface="Arial"/>
                <a:cs typeface="Arial"/>
              </a:rPr>
              <a:t>have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1C7CDB"/>
                </a:solidFill>
                <a:latin typeface="Arial"/>
                <a:cs typeface="Arial"/>
              </a:rPr>
              <a:t>carried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280"/>
              </a:lnSpc>
            </a:pPr>
            <a:r>
              <a:rPr dirty="0" sz="2000" spc="-15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1C7CDB"/>
                </a:solidFill>
                <a:latin typeface="Arial"/>
                <a:cs typeface="Arial"/>
              </a:rPr>
              <a:t>maximum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1C7CDB"/>
                </a:solidFill>
                <a:latin typeface="Arial"/>
                <a:cs typeface="Arial"/>
              </a:rPr>
              <a:t>payload</a:t>
            </a:r>
            <a:r>
              <a:rPr dirty="0" sz="2000" spc="-18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0">
                <a:solidFill>
                  <a:srgbClr val="1C7CDB"/>
                </a:solidFill>
                <a:latin typeface="Arial"/>
                <a:cs typeface="Arial"/>
              </a:rPr>
              <a:t>mass.</a:t>
            </a:r>
            <a:r>
              <a:rPr dirty="0" sz="2000" spc="-23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Use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a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1C7CDB"/>
                </a:solidFill>
                <a:latin typeface="Arial"/>
                <a:cs typeface="Arial"/>
              </a:rPr>
              <a:t>subquery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55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1C7CDB"/>
                </a:solidFill>
                <a:latin typeface="Arial"/>
                <a:cs typeface="Arial"/>
              </a:rPr>
              <a:t>[14]:</a:t>
            </a:r>
            <a:endParaRPr sz="2000">
              <a:latin typeface="Arial"/>
              <a:cs typeface="Arial"/>
            </a:endParaRPr>
          </a:p>
          <a:p>
            <a:pPr marL="194945" marR="327660" indent="-182880">
              <a:lnSpc>
                <a:spcPts val="2160"/>
              </a:lnSpc>
              <a:spcBef>
                <a:spcPts val="123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  <a:tab pos="2873375" algn="l"/>
                <a:tab pos="3154680" algn="l"/>
              </a:tabLst>
            </a:pP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%sql </a:t>
            </a:r>
            <a:r>
              <a:rPr dirty="0" sz="2000" spc="-190">
                <a:solidFill>
                  <a:srgbClr val="1C7CDB"/>
                </a:solidFill>
                <a:latin typeface="Arial"/>
                <a:cs typeface="Arial"/>
              </a:rPr>
              <a:t>SELECT 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BOOSTER_VERSION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 </a:t>
            </a:r>
            <a:r>
              <a:rPr dirty="0" sz="2000" spc="-210">
                <a:solidFill>
                  <a:srgbClr val="1C7CDB"/>
                </a:solidFill>
                <a:latin typeface="Arial"/>
                <a:cs typeface="Arial"/>
              </a:rPr>
              <a:t>SPACEXTBL  </a:t>
            </a:r>
            <a:r>
              <a:rPr dirty="0" sz="2000" spc="-195">
                <a:solidFill>
                  <a:srgbClr val="1C7CDB"/>
                </a:solidFill>
                <a:latin typeface="Arial"/>
                <a:cs typeface="Arial"/>
              </a:rPr>
              <a:t>WHERE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5">
                <a:solidFill>
                  <a:srgbClr val="1C7CDB"/>
                </a:solidFill>
                <a:latin typeface="Arial"/>
                <a:cs typeface="Arial"/>
              </a:rPr>
              <a:t>PAYLOAD_MASS</a:t>
            </a:r>
            <a:r>
              <a:rPr dirty="0" u="heavy" sz="2000" spc="-15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	</a:t>
            </a:r>
            <a:r>
              <a:rPr dirty="0" sz="2000" spc="-200">
                <a:solidFill>
                  <a:srgbClr val="1C7CDB"/>
                </a:solidFill>
                <a:latin typeface="Arial"/>
                <a:cs typeface="Arial"/>
              </a:rPr>
              <a:t>KG_ </a:t>
            </a:r>
            <a:r>
              <a:rPr dirty="0" sz="2000" spc="-145">
                <a:solidFill>
                  <a:srgbClr val="1C7CDB"/>
                </a:solidFill>
                <a:latin typeface="Arial"/>
                <a:cs typeface="Arial"/>
              </a:rPr>
              <a:t>= </a:t>
            </a:r>
            <a:r>
              <a:rPr dirty="0" sz="2000" spc="-180">
                <a:solidFill>
                  <a:srgbClr val="1C7CDB"/>
                </a:solidFill>
                <a:latin typeface="Arial"/>
                <a:cs typeface="Arial"/>
              </a:rPr>
              <a:t>(SELECT  </a:t>
            </a:r>
            <a:r>
              <a:rPr dirty="0" sz="2000" spc="-135">
                <a:solidFill>
                  <a:srgbClr val="1C7CDB"/>
                </a:solidFill>
                <a:latin typeface="Arial"/>
                <a:cs typeface="Arial"/>
              </a:rPr>
              <a:t>MAX(PAYLOAD_MASS</a:t>
            </a:r>
            <a:r>
              <a:rPr dirty="0" u="heavy" sz="2000" spc="-135">
                <a:solidFill>
                  <a:srgbClr val="1C7CDB"/>
                </a:solidFill>
                <a:uFill>
                  <a:solidFill>
                    <a:srgbClr val="1B7BDA"/>
                  </a:solidFill>
                </a:uFill>
                <a:latin typeface="Arial"/>
                <a:cs typeface="Arial"/>
              </a:rPr>
              <a:t> 	</a:t>
            </a:r>
            <a:r>
              <a:rPr dirty="0" sz="2000" spc="-160">
                <a:solidFill>
                  <a:srgbClr val="1C7CDB"/>
                </a:solidFill>
                <a:latin typeface="Arial"/>
                <a:cs typeface="Arial"/>
              </a:rPr>
              <a:t>KG_) </a:t>
            </a:r>
            <a:r>
              <a:rPr dirty="0" sz="2000" spc="-150">
                <a:solidFill>
                  <a:srgbClr val="1C7CDB"/>
                </a:solidFill>
                <a:latin typeface="Arial"/>
                <a:cs typeface="Arial"/>
              </a:rPr>
              <a:t>FROM</a:t>
            </a:r>
            <a:r>
              <a:rPr dirty="0" sz="2000" spc="-2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75">
                <a:solidFill>
                  <a:srgbClr val="1C7CDB"/>
                </a:solidFill>
                <a:latin typeface="Arial"/>
                <a:cs typeface="Arial"/>
              </a:rPr>
              <a:t>SPACEXTBL)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3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120" b="1">
                <a:latin typeface="Arial"/>
                <a:cs typeface="Arial"/>
              </a:rPr>
              <a:t>See</a:t>
            </a:r>
            <a:r>
              <a:rPr dirty="0" sz="2000" spc="-165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the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-114" b="1">
                <a:latin typeface="Arial"/>
                <a:cs typeface="Arial"/>
              </a:rPr>
              <a:t>results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-85" b="1">
                <a:latin typeface="Arial"/>
                <a:cs typeface="Arial"/>
              </a:rPr>
              <a:t>in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spc="-40" b="1">
                <a:latin typeface="Arial"/>
                <a:cs typeface="Arial"/>
              </a:rPr>
              <a:t>the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-45" b="1">
                <a:latin typeface="Arial"/>
                <a:cs typeface="Arial"/>
              </a:rPr>
              <a:t>next</a:t>
            </a:r>
            <a:r>
              <a:rPr dirty="0" sz="2000" spc="-165" b="1">
                <a:latin typeface="Arial"/>
                <a:cs typeface="Arial"/>
              </a:rPr>
              <a:t> </a:t>
            </a:r>
            <a:r>
              <a:rPr dirty="0" sz="2000" spc="-114" b="1">
                <a:latin typeface="Arial"/>
                <a:cs typeface="Arial"/>
              </a:rPr>
              <a:t>slide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r>
              <a:rPr dirty="0" spc="-45"/>
              <a:t>43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7582" y="2648839"/>
            <a:ext cx="199263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ts val="2735"/>
              </a:lnSpc>
              <a:spcBef>
                <a:spcPts val="100"/>
              </a:spcBef>
            </a:pPr>
            <a:r>
              <a:rPr dirty="0" sz="2400" spc="-145">
                <a:solidFill>
                  <a:srgbClr val="252525"/>
                </a:solidFill>
                <a:latin typeface="Arial"/>
                <a:cs typeface="Arial"/>
              </a:rPr>
              <a:t>Boosters</a:t>
            </a:r>
            <a:r>
              <a:rPr dirty="0" sz="2400" spc="-48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400" spc="-145">
                <a:solidFill>
                  <a:srgbClr val="252525"/>
                </a:solidFill>
                <a:latin typeface="Arial"/>
                <a:cs typeface="Arial"/>
              </a:rPr>
              <a:t>Carried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ts val="2735"/>
              </a:lnSpc>
            </a:pPr>
            <a:r>
              <a:rPr dirty="0" sz="2400" spc="-95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dirty="0" sz="2400" spc="-22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2400" spc="-175">
                <a:solidFill>
                  <a:srgbClr val="252525"/>
                </a:solidFill>
                <a:latin typeface="Arial"/>
                <a:cs typeface="Arial"/>
              </a:rPr>
              <a:t>x</a:t>
            </a:r>
            <a:r>
              <a:rPr dirty="0" sz="2400" spc="-45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2400" spc="-75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dirty="0" sz="2400" spc="-15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dirty="0" sz="2400" spc="-15">
                <a:solidFill>
                  <a:srgbClr val="252525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2358" y="3383102"/>
            <a:ext cx="11709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252525"/>
                </a:solidFill>
                <a:latin typeface="Arial"/>
                <a:cs typeface="Arial"/>
              </a:rPr>
              <a:t>Payload</a:t>
            </a:r>
            <a:r>
              <a:rPr dirty="0" sz="2400" spc="-38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2000" spc="-100">
                <a:solidFill>
                  <a:srgbClr val="252525"/>
                </a:solidFill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7181850" y="866394"/>
            <a:ext cx="2127885" cy="5118100"/>
            <a:chOff x="7181850" y="866394"/>
            <a:chExt cx="2127885" cy="5118100"/>
          </a:xfrm>
        </p:grpSpPr>
        <p:sp>
          <p:nvSpPr>
            <p:cNvPr id="7" name="object 7"/>
            <p:cNvSpPr/>
            <p:nvPr/>
          </p:nvSpPr>
          <p:spPr>
            <a:xfrm>
              <a:off x="7181850" y="866394"/>
              <a:ext cx="2127885" cy="376555"/>
            </a:xfrm>
            <a:custGeom>
              <a:avLst/>
              <a:gdLst/>
              <a:ahLst/>
              <a:cxnLst/>
              <a:rect l="l" t="t" r="r" b="b"/>
              <a:pathLst>
                <a:path w="2127884" h="376555">
                  <a:moveTo>
                    <a:pt x="2064766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2064766" y="376427"/>
                  </a:lnTo>
                  <a:lnTo>
                    <a:pt x="2089195" y="371500"/>
                  </a:lnTo>
                  <a:lnTo>
                    <a:pt x="2109136" y="358060"/>
                  </a:lnTo>
                  <a:lnTo>
                    <a:pt x="2122576" y="338119"/>
                  </a:lnTo>
                  <a:lnTo>
                    <a:pt x="2127504" y="313689"/>
                  </a:lnTo>
                  <a:lnTo>
                    <a:pt x="2127504" y="62737"/>
                  </a:lnTo>
                  <a:lnTo>
                    <a:pt x="2122576" y="38308"/>
                  </a:lnTo>
                  <a:lnTo>
                    <a:pt x="2109136" y="18367"/>
                  </a:lnTo>
                  <a:lnTo>
                    <a:pt x="2089195" y="4927"/>
                  </a:lnTo>
                  <a:lnTo>
                    <a:pt x="2064766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81850" y="1261109"/>
              <a:ext cx="2127885" cy="4723130"/>
            </a:xfrm>
            <a:custGeom>
              <a:avLst/>
              <a:gdLst/>
              <a:ahLst/>
              <a:cxnLst/>
              <a:rect l="l" t="t" r="r" b="b"/>
              <a:pathLst>
                <a:path w="2127884" h="4723130">
                  <a:moveTo>
                    <a:pt x="2127504" y="4409186"/>
                  </a:moveTo>
                  <a:lnTo>
                    <a:pt x="2122576" y="4384776"/>
                  </a:lnTo>
                  <a:lnTo>
                    <a:pt x="2109127" y="4364837"/>
                  </a:lnTo>
                  <a:lnTo>
                    <a:pt x="2089188" y="4351388"/>
                  </a:lnTo>
                  <a:lnTo>
                    <a:pt x="2064766" y="4346448"/>
                  </a:lnTo>
                  <a:lnTo>
                    <a:pt x="62738" y="4346448"/>
                  </a:lnTo>
                  <a:lnTo>
                    <a:pt x="38303" y="4351388"/>
                  </a:lnTo>
                  <a:lnTo>
                    <a:pt x="18364" y="4364825"/>
                  </a:lnTo>
                  <a:lnTo>
                    <a:pt x="4914" y="4384776"/>
                  </a:lnTo>
                  <a:lnTo>
                    <a:pt x="0" y="4409186"/>
                  </a:lnTo>
                  <a:lnTo>
                    <a:pt x="0" y="4660138"/>
                  </a:lnTo>
                  <a:lnTo>
                    <a:pt x="4914" y="4684560"/>
                  </a:lnTo>
                  <a:lnTo>
                    <a:pt x="18364" y="4704499"/>
                  </a:lnTo>
                  <a:lnTo>
                    <a:pt x="38303" y="4717948"/>
                  </a:lnTo>
                  <a:lnTo>
                    <a:pt x="62738" y="4722876"/>
                  </a:lnTo>
                  <a:lnTo>
                    <a:pt x="2064766" y="4722876"/>
                  </a:lnTo>
                  <a:lnTo>
                    <a:pt x="2089188" y="4717948"/>
                  </a:lnTo>
                  <a:lnTo>
                    <a:pt x="2109127" y="4704499"/>
                  </a:lnTo>
                  <a:lnTo>
                    <a:pt x="2122576" y="4684560"/>
                  </a:lnTo>
                  <a:lnTo>
                    <a:pt x="2127504" y="4660138"/>
                  </a:lnTo>
                  <a:lnTo>
                    <a:pt x="2127504" y="4409186"/>
                  </a:lnTo>
                  <a:close/>
                </a:path>
                <a:path w="2127884" h="4723130">
                  <a:moveTo>
                    <a:pt x="2127504" y="4014470"/>
                  </a:moveTo>
                  <a:lnTo>
                    <a:pt x="2122576" y="3990048"/>
                  </a:lnTo>
                  <a:lnTo>
                    <a:pt x="2109127" y="3970109"/>
                  </a:lnTo>
                  <a:lnTo>
                    <a:pt x="2089188" y="3956659"/>
                  </a:lnTo>
                  <a:lnTo>
                    <a:pt x="2064766" y="3951744"/>
                  </a:lnTo>
                  <a:lnTo>
                    <a:pt x="62738" y="3951744"/>
                  </a:lnTo>
                  <a:lnTo>
                    <a:pt x="38303" y="3956659"/>
                  </a:lnTo>
                  <a:lnTo>
                    <a:pt x="18364" y="3970109"/>
                  </a:lnTo>
                  <a:lnTo>
                    <a:pt x="4914" y="3990048"/>
                  </a:lnTo>
                  <a:lnTo>
                    <a:pt x="0" y="4014470"/>
                  </a:lnTo>
                  <a:lnTo>
                    <a:pt x="0" y="4265422"/>
                  </a:lnTo>
                  <a:lnTo>
                    <a:pt x="4914" y="4289857"/>
                  </a:lnTo>
                  <a:lnTo>
                    <a:pt x="18364" y="4309796"/>
                  </a:lnTo>
                  <a:lnTo>
                    <a:pt x="38303" y="4323245"/>
                  </a:lnTo>
                  <a:lnTo>
                    <a:pt x="62738" y="4328160"/>
                  </a:lnTo>
                  <a:lnTo>
                    <a:pt x="2064766" y="4328160"/>
                  </a:lnTo>
                  <a:lnTo>
                    <a:pt x="2089188" y="4323245"/>
                  </a:lnTo>
                  <a:lnTo>
                    <a:pt x="2109127" y="4309796"/>
                  </a:lnTo>
                  <a:lnTo>
                    <a:pt x="2122576" y="4289857"/>
                  </a:lnTo>
                  <a:lnTo>
                    <a:pt x="2127504" y="4265422"/>
                  </a:lnTo>
                  <a:lnTo>
                    <a:pt x="2127504" y="4014470"/>
                  </a:lnTo>
                  <a:close/>
                </a:path>
                <a:path w="2127884" h="4723130">
                  <a:moveTo>
                    <a:pt x="2127504" y="3619500"/>
                  </a:moveTo>
                  <a:lnTo>
                    <a:pt x="2122589" y="3595166"/>
                  </a:lnTo>
                  <a:lnTo>
                    <a:pt x="2109216" y="3575304"/>
                  </a:lnTo>
                  <a:lnTo>
                    <a:pt x="2089353" y="3561931"/>
                  </a:lnTo>
                  <a:lnTo>
                    <a:pt x="2065020" y="3557016"/>
                  </a:lnTo>
                  <a:lnTo>
                    <a:pt x="62484" y="3557016"/>
                  </a:lnTo>
                  <a:lnTo>
                    <a:pt x="38138" y="3561931"/>
                  </a:lnTo>
                  <a:lnTo>
                    <a:pt x="18288" y="3575316"/>
                  </a:lnTo>
                  <a:lnTo>
                    <a:pt x="4902" y="3595166"/>
                  </a:lnTo>
                  <a:lnTo>
                    <a:pt x="0" y="3619500"/>
                  </a:lnTo>
                  <a:lnTo>
                    <a:pt x="0" y="3869436"/>
                  </a:lnTo>
                  <a:lnTo>
                    <a:pt x="4902" y="3893782"/>
                  </a:lnTo>
                  <a:lnTo>
                    <a:pt x="18275" y="3913632"/>
                  </a:lnTo>
                  <a:lnTo>
                    <a:pt x="38138" y="3927017"/>
                  </a:lnTo>
                  <a:lnTo>
                    <a:pt x="62484" y="3931920"/>
                  </a:lnTo>
                  <a:lnTo>
                    <a:pt x="2065020" y="3931920"/>
                  </a:lnTo>
                  <a:lnTo>
                    <a:pt x="2089353" y="3927017"/>
                  </a:lnTo>
                  <a:lnTo>
                    <a:pt x="2109203" y="3913632"/>
                  </a:lnTo>
                  <a:lnTo>
                    <a:pt x="2122589" y="3893782"/>
                  </a:lnTo>
                  <a:lnTo>
                    <a:pt x="2127504" y="3869436"/>
                  </a:lnTo>
                  <a:lnTo>
                    <a:pt x="2127504" y="3619500"/>
                  </a:lnTo>
                  <a:close/>
                </a:path>
                <a:path w="2127884" h="4723130">
                  <a:moveTo>
                    <a:pt x="2127504" y="3223514"/>
                  </a:moveTo>
                  <a:lnTo>
                    <a:pt x="2122576" y="3199092"/>
                  </a:lnTo>
                  <a:lnTo>
                    <a:pt x="2109127" y="3179153"/>
                  </a:lnTo>
                  <a:lnTo>
                    <a:pt x="2089188" y="3165703"/>
                  </a:lnTo>
                  <a:lnTo>
                    <a:pt x="2064766" y="3160776"/>
                  </a:lnTo>
                  <a:lnTo>
                    <a:pt x="62738" y="3160776"/>
                  </a:lnTo>
                  <a:lnTo>
                    <a:pt x="38303" y="3165703"/>
                  </a:lnTo>
                  <a:lnTo>
                    <a:pt x="18364" y="3179153"/>
                  </a:lnTo>
                  <a:lnTo>
                    <a:pt x="4914" y="3199092"/>
                  </a:lnTo>
                  <a:lnTo>
                    <a:pt x="0" y="3223514"/>
                  </a:lnTo>
                  <a:lnTo>
                    <a:pt x="0" y="3474466"/>
                  </a:lnTo>
                  <a:lnTo>
                    <a:pt x="4914" y="3498900"/>
                  </a:lnTo>
                  <a:lnTo>
                    <a:pt x="18364" y="3518839"/>
                  </a:lnTo>
                  <a:lnTo>
                    <a:pt x="38303" y="3532289"/>
                  </a:lnTo>
                  <a:lnTo>
                    <a:pt x="62738" y="3537204"/>
                  </a:lnTo>
                  <a:lnTo>
                    <a:pt x="2064766" y="3537204"/>
                  </a:lnTo>
                  <a:lnTo>
                    <a:pt x="2089188" y="3532289"/>
                  </a:lnTo>
                  <a:lnTo>
                    <a:pt x="2109127" y="3518839"/>
                  </a:lnTo>
                  <a:lnTo>
                    <a:pt x="2122576" y="3498900"/>
                  </a:lnTo>
                  <a:lnTo>
                    <a:pt x="2127504" y="3474466"/>
                  </a:lnTo>
                  <a:lnTo>
                    <a:pt x="2127504" y="3223514"/>
                  </a:lnTo>
                  <a:close/>
                </a:path>
                <a:path w="2127884" h="4723130">
                  <a:moveTo>
                    <a:pt x="2127504" y="2828798"/>
                  </a:moveTo>
                  <a:lnTo>
                    <a:pt x="2122576" y="2804376"/>
                  </a:lnTo>
                  <a:lnTo>
                    <a:pt x="2109127" y="2784437"/>
                  </a:lnTo>
                  <a:lnTo>
                    <a:pt x="2089188" y="2770987"/>
                  </a:lnTo>
                  <a:lnTo>
                    <a:pt x="2064766" y="2766060"/>
                  </a:lnTo>
                  <a:lnTo>
                    <a:pt x="62738" y="2766060"/>
                  </a:lnTo>
                  <a:lnTo>
                    <a:pt x="38303" y="2770987"/>
                  </a:lnTo>
                  <a:lnTo>
                    <a:pt x="18364" y="2784437"/>
                  </a:lnTo>
                  <a:lnTo>
                    <a:pt x="4914" y="2804376"/>
                  </a:lnTo>
                  <a:lnTo>
                    <a:pt x="0" y="2828798"/>
                  </a:lnTo>
                  <a:lnTo>
                    <a:pt x="0" y="3079750"/>
                  </a:lnTo>
                  <a:lnTo>
                    <a:pt x="4914" y="3104184"/>
                  </a:lnTo>
                  <a:lnTo>
                    <a:pt x="18364" y="3124123"/>
                  </a:lnTo>
                  <a:lnTo>
                    <a:pt x="38303" y="3137573"/>
                  </a:lnTo>
                  <a:lnTo>
                    <a:pt x="62738" y="3142488"/>
                  </a:lnTo>
                  <a:lnTo>
                    <a:pt x="2064766" y="3142488"/>
                  </a:lnTo>
                  <a:lnTo>
                    <a:pt x="2089188" y="3137573"/>
                  </a:lnTo>
                  <a:lnTo>
                    <a:pt x="2109127" y="3124123"/>
                  </a:lnTo>
                  <a:lnTo>
                    <a:pt x="2122576" y="3104184"/>
                  </a:lnTo>
                  <a:lnTo>
                    <a:pt x="2127504" y="3079750"/>
                  </a:lnTo>
                  <a:lnTo>
                    <a:pt x="2127504" y="2828798"/>
                  </a:lnTo>
                  <a:close/>
                </a:path>
                <a:path w="2127884" h="4723130">
                  <a:moveTo>
                    <a:pt x="2127504" y="2434082"/>
                  </a:moveTo>
                  <a:lnTo>
                    <a:pt x="2122576" y="2409660"/>
                  </a:lnTo>
                  <a:lnTo>
                    <a:pt x="2109127" y="2389721"/>
                  </a:lnTo>
                  <a:lnTo>
                    <a:pt x="2089188" y="2376271"/>
                  </a:lnTo>
                  <a:lnTo>
                    <a:pt x="2064766" y="2371344"/>
                  </a:lnTo>
                  <a:lnTo>
                    <a:pt x="62738" y="2371344"/>
                  </a:lnTo>
                  <a:lnTo>
                    <a:pt x="38303" y="2376271"/>
                  </a:lnTo>
                  <a:lnTo>
                    <a:pt x="18364" y="2389721"/>
                  </a:lnTo>
                  <a:lnTo>
                    <a:pt x="4914" y="2409660"/>
                  </a:lnTo>
                  <a:lnTo>
                    <a:pt x="0" y="2434082"/>
                  </a:lnTo>
                  <a:lnTo>
                    <a:pt x="0" y="2685034"/>
                  </a:lnTo>
                  <a:lnTo>
                    <a:pt x="4914" y="2709468"/>
                  </a:lnTo>
                  <a:lnTo>
                    <a:pt x="18364" y="2729407"/>
                  </a:lnTo>
                  <a:lnTo>
                    <a:pt x="38303" y="2742857"/>
                  </a:lnTo>
                  <a:lnTo>
                    <a:pt x="62738" y="2747772"/>
                  </a:lnTo>
                  <a:lnTo>
                    <a:pt x="2064766" y="2747772"/>
                  </a:lnTo>
                  <a:lnTo>
                    <a:pt x="2089188" y="2742857"/>
                  </a:lnTo>
                  <a:lnTo>
                    <a:pt x="2109127" y="2729407"/>
                  </a:lnTo>
                  <a:lnTo>
                    <a:pt x="2122576" y="2709468"/>
                  </a:lnTo>
                  <a:lnTo>
                    <a:pt x="2127504" y="2685034"/>
                  </a:lnTo>
                  <a:lnTo>
                    <a:pt x="2127504" y="2434082"/>
                  </a:lnTo>
                  <a:close/>
                </a:path>
                <a:path w="2127884" h="4723130">
                  <a:moveTo>
                    <a:pt x="2127504" y="2039112"/>
                  </a:moveTo>
                  <a:lnTo>
                    <a:pt x="2122589" y="2014778"/>
                  </a:lnTo>
                  <a:lnTo>
                    <a:pt x="2109216" y="1994916"/>
                  </a:lnTo>
                  <a:lnTo>
                    <a:pt x="2089353" y="1981542"/>
                  </a:lnTo>
                  <a:lnTo>
                    <a:pt x="2065020" y="1976628"/>
                  </a:lnTo>
                  <a:lnTo>
                    <a:pt x="62484" y="1976628"/>
                  </a:lnTo>
                  <a:lnTo>
                    <a:pt x="38138" y="1981542"/>
                  </a:lnTo>
                  <a:lnTo>
                    <a:pt x="18288" y="1994916"/>
                  </a:lnTo>
                  <a:lnTo>
                    <a:pt x="4902" y="2014778"/>
                  </a:lnTo>
                  <a:lnTo>
                    <a:pt x="0" y="2039112"/>
                  </a:lnTo>
                  <a:lnTo>
                    <a:pt x="0" y="2289060"/>
                  </a:lnTo>
                  <a:lnTo>
                    <a:pt x="4902" y="2313394"/>
                  </a:lnTo>
                  <a:lnTo>
                    <a:pt x="18275" y="2333256"/>
                  </a:lnTo>
                  <a:lnTo>
                    <a:pt x="38138" y="2346629"/>
                  </a:lnTo>
                  <a:lnTo>
                    <a:pt x="62484" y="2351532"/>
                  </a:lnTo>
                  <a:lnTo>
                    <a:pt x="2065020" y="2351532"/>
                  </a:lnTo>
                  <a:lnTo>
                    <a:pt x="2089353" y="2346629"/>
                  </a:lnTo>
                  <a:lnTo>
                    <a:pt x="2109203" y="2333244"/>
                  </a:lnTo>
                  <a:lnTo>
                    <a:pt x="2122589" y="2313394"/>
                  </a:lnTo>
                  <a:lnTo>
                    <a:pt x="2127504" y="2289060"/>
                  </a:lnTo>
                  <a:lnTo>
                    <a:pt x="2127504" y="2039112"/>
                  </a:lnTo>
                  <a:close/>
                </a:path>
                <a:path w="2127884" h="4723130">
                  <a:moveTo>
                    <a:pt x="2127504" y="1643126"/>
                  </a:moveTo>
                  <a:lnTo>
                    <a:pt x="2122576" y="1618703"/>
                  </a:lnTo>
                  <a:lnTo>
                    <a:pt x="2109127" y="1598764"/>
                  </a:lnTo>
                  <a:lnTo>
                    <a:pt x="2089188" y="1585315"/>
                  </a:lnTo>
                  <a:lnTo>
                    <a:pt x="2064766" y="1580388"/>
                  </a:lnTo>
                  <a:lnTo>
                    <a:pt x="62738" y="1580388"/>
                  </a:lnTo>
                  <a:lnTo>
                    <a:pt x="38303" y="1585315"/>
                  </a:lnTo>
                  <a:lnTo>
                    <a:pt x="18364" y="1598764"/>
                  </a:lnTo>
                  <a:lnTo>
                    <a:pt x="4914" y="1618703"/>
                  </a:lnTo>
                  <a:lnTo>
                    <a:pt x="0" y="1643126"/>
                  </a:lnTo>
                  <a:lnTo>
                    <a:pt x="0" y="1894078"/>
                  </a:lnTo>
                  <a:lnTo>
                    <a:pt x="4914" y="1918512"/>
                  </a:lnTo>
                  <a:lnTo>
                    <a:pt x="18364" y="1938451"/>
                  </a:lnTo>
                  <a:lnTo>
                    <a:pt x="38303" y="1951901"/>
                  </a:lnTo>
                  <a:lnTo>
                    <a:pt x="62738" y="1956816"/>
                  </a:lnTo>
                  <a:lnTo>
                    <a:pt x="2064766" y="1956816"/>
                  </a:lnTo>
                  <a:lnTo>
                    <a:pt x="2089188" y="1951901"/>
                  </a:lnTo>
                  <a:lnTo>
                    <a:pt x="2109127" y="1938451"/>
                  </a:lnTo>
                  <a:lnTo>
                    <a:pt x="2122576" y="1918512"/>
                  </a:lnTo>
                  <a:lnTo>
                    <a:pt x="2127504" y="1894078"/>
                  </a:lnTo>
                  <a:lnTo>
                    <a:pt x="2127504" y="1643126"/>
                  </a:lnTo>
                  <a:close/>
                </a:path>
                <a:path w="2127884" h="4723130">
                  <a:moveTo>
                    <a:pt x="2127504" y="1248410"/>
                  </a:moveTo>
                  <a:lnTo>
                    <a:pt x="2122576" y="1223987"/>
                  </a:lnTo>
                  <a:lnTo>
                    <a:pt x="2109127" y="1204048"/>
                  </a:lnTo>
                  <a:lnTo>
                    <a:pt x="2089188" y="1190599"/>
                  </a:lnTo>
                  <a:lnTo>
                    <a:pt x="2064766" y="1185672"/>
                  </a:lnTo>
                  <a:lnTo>
                    <a:pt x="62738" y="1185672"/>
                  </a:lnTo>
                  <a:lnTo>
                    <a:pt x="38303" y="1190599"/>
                  </a:lnTo>
                  <a:lnTo>
                    <a:pt x="18364" y="1204048"/>
                  </a:lnTo>
                  <a:lnTo>
                    <a:pt x="4914" y="1223987"/>
                  </a:lnTo>
                  <a:lnTo>
                    <a:pt x="0" y="1248410"/>
                  </a:lnTo>
                  <a:lnTo>
                    <a:pt x="0" y="1499362"/>
                  </a:lnTo>
                  <a:lnTo>
                    <a:pt x="4914" y="1523796"/>
                  </a:lnTo>
                  <a:lnTo>
                    <a:pt x="18364" y="1543735"/>
                  </a:lnTo>
                  <a:lnTo>
                    <a:pt x="38303" y="1557185"/>
                  </a:lnTo>
                  <a:lnTo>
                    <a:pt x="62738" y="1562100"/>
                  </a:lnTo>
                  <a:lnTo>
                    <a:pt x="2064766" y="1562100"/>
                  </a:lnTo>
                  <a:lnTo>
                    <a:pt x="2089188" y="1557185"/>
                  </a:lnTo>
                  <a:lnTo>
                    <a:pt x="2109127" y="1543735"/>
                  </a:lnTo>
                  <a:lnTo>
                    <a:pt x="2122576" y="1523796"/>
                  </a:lnTo>
                  <a:lnTo>
                    <a:pt x="2127504" y="1499362"/>
                  </a:lnTo>
                  <a:lnTo>
                    <a:pt x="2127504" y="1248410"/>
                  </a:lnTo>
                  <a:close/>
                </a:path>
                <a:path w="2127884" h="4723130">
                  <a:moveTo>
                    <a:pt x="2127504" y="853694"/>
                  </a:moveTo>
                  <a:lnTo>
                    <a:pt x="2122576" y="829271"/>
                  </a:lnTo>
                  <a:lnTo>
                    <a:pt x="2109127" y="809332"/>
                  </a:lnTo>
                  <a:lnTo>
                    <a:pt x="2089188" y="795883"/>
                  </a:lnTo>
                  <a:lnTo>
                    <a:pt x="2064766" y="790956"/>
                  </a:lnTo>
                  <a:lnTo>
                    <a:pt x="62738" y="790956"/>
                  </a:lnTo>
                  <a:lnTo>
                    <a:pt x="38303" y="795883"/>
                  </a:lnTo>
                  <a:lnTo>
                    <a:pt x="18364" y="809332"/>
                  </a:lnTo>
                  <a:lnTo>
                    <a:pt x="4914" y="829271"/>
                  </a:lnTo>
                  <a:lnTo>
                    <a:pt x="0" y="853694"/>
                  </a:lnTo>
                  <a:lnTo>
                    <a:pt x="0" y="1104646"/>
                  </a:lnTo>
                  <a:lnTo>
                    <a:pt x="4914" y="1129080"/>
                  </a:lnTo>
                  <a:lnTo>
                    <a:pt x="18364" y="1149019"/>
                  </a:lnTo>
                  <a:lnTo>
                    <a:pt x="38303" y="1162469"/>
                  </a:lnTo>
                  <a:lnTo>
                    <a:pt x="62738" y="1167384"/>
                  </a:lnTo>
                  <a:lnTo>
                    <a:pt x="2064766" y="1167384"/>
                  </a:lnTo>
                  <a:lnTo>
                    <a:pt x="2089188" y="1162469"/>
                  </a:lnTo>
                  <a:lnTo>
                    <a:pt x="2109127" y="1149019"/>
                  </a:lnTo>
                  <a:lnTo>
                    <a:pt x="2122576" y="1129080"/>
                  </a:lnTo>
                  <a:lnTo>
                    <a:pt x="2127504" y="1104646"/>
                  </a:lnTo>
                  <a:lnTo>
                    <a:pt x="2127504" y="853694"/>
                  </a:lnTo>
                  <a:close/>
                </a:path>
                <a:path w="2127884" h="4723130">
                  <a:moveTo>
                    <a:pt x="2127504" y="458724"/>
                  </a:moveTo>
                  <a:lnTo>
                    <a:pt x="2122589" y="434390"/>
                  </a:lnTo>
                  <a:lnTo>
                    <a:pt x="2109216" y="414528"/>
                  </a:lnTo>
                  <a:lnTo>
                    <a:pt x="2089353" y="401154"/>
                  </a:lnTo>
                  <a:lnTo>
                    <a:pt x="2065020" y="396240"/>
                  </a:lnTo>
                  <a:lnTo>
                    <a:pt x="62484" y="396240"/>
                  </a:lnTo>
                  <a:lnTo>
                    <a:pt x="38138" y="401154"/>
                  </a:lnTo>
                  <a:lnTo>
                    <a:pt x="18288" y="414528"/>
                  </a:lnTo>
                  <a:lnTo>
                    <a:pt x="4902" y="434390"/>
                  </a:lnTo>
                  <a:lnTo>
                    <a:pt x="0" y="458724"/>
                  </a:lnTo>
                  <a:lnTo>
                    <a:pt x="0" y="708660"/>
                  </a:lnTo>
                  <a:lnTo>
                    <a:pt x="4902" y="733005"/>
                  </a:lnTo>
                  <a:lnTo>
                    <a:pt x="18275" y="752856"/>
                  </a:lnTo>
                  <a:lnTo>
                    <a:pt x="38138" y="766241"/>
                  </a:lnTo>
                  <a:lnTo>
                    <a:pt x="62484" y="771144"/>
                  </a:lnTo>
                  <a:lnTo>
                    <a:pt x="2065020" y="771144"/>
                  </a:lnTo>
                  <a:lnTo>
                    <a:pt x="2089353" y="766241"/>
                  </a:lnTo>
                  <a:lnTo>
                    <a:pt x="2109203" y="752856"/>
                  </a:lnTo>
                  <a:lnTo>
                    <a:pt x="2122589" y="733005"/>
                  </a:lnTo>
                  <a:lnTo>
                    <a:pt x="2127504" y="708660"/>
                  </a:lnTo>
                  <a:lnTo>
                    <a:pt x="2127504" y="458724"/>
                  </a:lnTo>
                  <a:close/>
                </a:path>
                <a:path w="2127884" h="4723130">
                  <a:moveTo>
                    <a:pt x="2127504" y="62738"/>
                  </a:moveTo>
                  <a:lnTo>
                    <a:pt x="2122576" y="38315"/>
                  </a:lnTo>
                  <a:lnTo>
                    <a:pt x="2109127" y="18376"/>
                  </a:lnTo>
                  <a:lnTo>
                    <a:pt x="2089188" y="4927"/>
                  </a:lnTo>
                  <a:lnTo>
                    <a:pt x="2064766" y="0"/>
                  </a:lnTo>
                  <a:lnTo>
                    <a:pt x="62738" y="0"/>
                  </a:lnTo>
                  <a:lnTo>
                    <a:pt x="38303" y="4927"/>
                  </a:lnTo>
                  <a:lnTo>
                    <a:pt x="18364" y="18376"/>
                  </a:lnTo>
                  <a:lnTo>
                    <a:pt x="4914" y="38315"/>
                  </a:lnTo>
                  <a:lnTo>
                    <a:pt x="0" y="62738"/>
                  </a:lnTo>
                  <a:lnTo>
                    <a:pt x="0" y="313690"/>
                  </a:lnTo>
                  <a:lnTo>
                    <a:pt x="4914" y="338124"/>
                  </a:lnTo>
                  <a:lnTo>
                    <a:pt x="18364" y="358063"/>
                  </a:lnTo>
                  <a:lnTo>
                    <a:pt x="38303" y="371513"/>
                  </a:lnTo>
                  <a:lnTo>
                    <a:pt x="62738" y="376428"/>
                  </a:lnTo>
                  <a:lnTo>
                    <a:pt x="2064766" y="376428"/>
                  </a:lnTo>
                  <a:lnTo>
                    <a:pt x="2089188" y="371513"/>
                  </a:lnTo>
                  <a:lnTo>
                    <a:pt x="2109127" y="358063"/>
                  </a:lnTo>
                  <a:lnTo>
                    <a:pt x="2122576" y="338124"/>
                  </a:lnTo>
                  <a:lnTo>
                    <a:pt x="2127504" y="313690"/>
                  </a:lnTo>
                  <a:lnTo>
                    <a:pt x="2127504" y="62738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408926" y="761136"/>
            <a:ext cx="1674495" cy="5163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36500"/>
              </a:lnSpc>
              <a:spcBef>
                <a:spcPts val="100"/>
              </a:spcBef>
            </a:pP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oos</a:t>
            </a:r>
            <a:r>
              <a:rPr dirty="0" sz="190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900" spc="-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-70">
                <a:solidFill>
                  <a:srgbClr val="FFFFFF"/>
                </a:solidFill>
                <a:latin typeface="Arial"/>
                <a:cs typeface="Arial"/>
              </a:rPr>
              <a:t>r_</a:t>
            </a:r>
            <a:r>
              <a:rPr dirty="0" sz="1900" spc="-17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900" spc="-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900" spc="-7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900" spc="-10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900" spc="-25">
                <a:solidFill>
                  <a:srgbClr val="FFFFFF"/>
                </a:solidFill>
                <a:latin typeface="Arial"/>
                <a:cs typeface="Arial"/>
              </a:rPr>
              <a:t>ion  </a:t>
            </a:r>
            <a:r>
              <a:rPr dirty="0" sz="1900" spc="-135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00">
                <a:solidFill>
                  <a:srgbClr val="FFFFFF"/>
                </a:solidFill>
                <a:latin typeface="Arial"/>
                <a:cs typeface="Arial"/>
              </a:rPr>
              <a:t>B1048.4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00">
                <a:solidFill>
                  <a:srgbClr val="FFFFFF"/>
                </a:solidFill>
                <a:latin typeface="Arial"/>
                <a:cs typeface="Arial"/>
              </a:rPr>
              <a:t>B1049.4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50">
                <a:solidFill>
                  <a:srgbClr val="FFFFFF"/>
                </a:solidFill>
                <a:latin typeface="Arial"/>
                <a:cs typeface="Arial"/>
              </a:rPr>
              <a:t>B1051.3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10">
                <a:solidFill>
                  <a:srgbClr val="FFFFFF"/>
                </a:solidFill>
                <a:latin typeface="Arial"/>
                <a:cs typeface="Arial"/>
              </a:rPr>
              <a:t>B1056.4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14">
                <a:solidFill>
                  <a:srgbClr val="FFFFFF"/>
                </a:solidFill>
                <a:latin typeface="Arial"/>
                <a:cs typeface="Arial"/>
              </a:rPr>
              <a:t>B1048.5  </a:t>
            </a:r>
            <a:r>
              <a:rPr dirty="0" sz="1900" spc="-135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50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35">
                <a:solidFill>
                  <a:srgbClr val="FFFFFF"/>
                </a:solidFill>
                <a:latin typeface="Arial"/>
                <a:cs typeface="Arial"/>
              </a:rPr>
              <a:t>B1051.4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10">
                <a:solidFill>
                  <a:srgbClr val="FFFFFF"/>
                </a:solidFill>
                <a:latin typeface="Arial"/>
                <a:cs typeface="Arial"/>
              </a:rPr>
              <a:t>B1049.5  </a:t>
            </a:r>
            <a:r>
              <a:rPr dirty="0" sz="1900" spc="-135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00">
                <a:solidFill>
                  <a:srgbClr val="FFFFFF"/>
                </a:solidFill>
                <a:latin typeface="Arial"/>
                <a:cs typeface="Arial"/>
              </a:rPr>
              <a:t>B1060.2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35">
                <a:solidFill>
                  <a:srgbClr val="FFFFFF"/>
                </a:solidFill>
                <a:latin typeface="Arial"/>
                <a:cs typeface="Arial"/>
              </a:rPr>
              <a:t>B1058.3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30">
                <a:solidFill>
                  <a:srgbClr val="FFFFFF"/>
                </a:solidFill>
                <a:latin typeface="Arial"/>
                <a:cs typeface="Arial"/>
              </a:rPr>
              <a:t>B1051.6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 </a:t>
            </a:r>
            <a:r>
              <a:rPr dirty="0" sz="1900" spc="-120">
                <a:solidFill>
                  <a:srgbClr val="FFFFFF"/>
                </a:solidFill>
                <a:latin typeface="Arial"/>
                <a:cs typeface="Arial"/>
              </a:rPr>
              <a:t>B1060.3 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F9 </a:t>
            </a:r>
            <a:r>
              <a:rPr dirty="0" sz="1900" spc="-145">
                <a:solidFill>
                  <a:srgbClr val="FFFFFF"/>
                </a:solidFill>
                <a:latin typeface="Arial"/>
                <a:cs typeface="Arial"/>
              </a:rPr>
              <a:t>B5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25">
                <a:solidFill>
                  <a:srgbClr val="FFFFFF"/>
                </a:solidFill>
                <a:latin typeface="Arial"/>
                <a:cs typeface="Arial"/>
              </a:rPr>
              <a:t>B1049.7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1724" y="2572638"/>
            <a:ext cx="2369185" cy="109664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z="3700" spc="-320">
                <a:solidFill>
                  <a:srgbClr val="0A48CA"/>
                </a:solidFill>
                <a:latin typeface="Arial"/>
                <a:cs typeface="Arial"/>
              </a:rPr>
              <a:t>2015</a:t>
            </a:r>
            <a:r>
              <a:rPr dirty="0" sz="3700" spc="-49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700" spc="-215">
                <a:solidFill>
                  <a:srgbClr val="0A48CA"/>
                </a:solidFill>
                <a:latin typeface="Arial"/>
                <a:cs typeface="Arial"/>
              </a:rPr>
              <a:t>Launch  </a:t>
            </a:r>
            <a:r>
              <a:rPr dirty="0" sz="3700" spc="-275">
                <a:solidFill>
                  <a:srgbClr val="0A48CA"/>
                </a:solidFill>
                <a:latin typeface="Arial"/>
                <a:cs typeface="Arial"/>
              </a:rPr>
              <a:t>Records</a:t>
            </a:r>
            <a:r>
              <a:rPr dirty="0" sz="3700" spc="-39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700" spc="-120">
                <a:solidFill>
                  <a:srgbClr val="0A48CA"/>
                </a:solidFill>
                <a:latin typeface="Arial"/>
                <a:cs typeface="Arial"/>
              </a:rPr>
              <a:t>I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8429" y="685926"/>
            <a:ext cx="66884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5410" algn="l"/>
              </a:tabLst>
            </a:pPr>
            <a:r>
              <a:rPr dirty="0" sz="2000" spc="-1035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2000" spc="16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We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used	the WHERE clause to filter for failed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1309" y="898982"/>
            <a:ext cx="576516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00"/>
                </a:solidFill>
                <a:latin typeface="Arial"/>
                <a:cs typeface="Arial"/>
              </a:rPr>
              <a:t>outcomes in drone ship, their booster</a:t>
            </a:r>
            <a:r>
              <a:rPr dirty="0" sz="2000" spc="-13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00"/>
                </a:solidFill>
                <a:latin typeface="Arial"/>
                <a:cs typeface="Arial"/>
              </a:rPr>
              <a:t>versions,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marL="195580">
              <a:lnSpc>
                <a:spcPct val="100000"/>
              </a:lnSpc>
              <a:spcBef>
                <a:spcPts val="580"/>
              </a:spcBef>
            </a:pPr>
            <a:r>
              <a:rPr dirty="0"/>
              <a:t>and launch site names for </a:t>
            </a:r>
            <a:r>
              <a:rPr dirty="0" spc="-10"/>
              <a:t>year</a:t>
            </a:r>
            <a:r>
              <a:rPr dirty="0" spc="-80"/>
              <a:t> </a:t>
            </a:r>
            <a:r>
              <a:rPr dirty="0"/>
              <a:t>2015</a:t>
            </a:r>
          </a:p>
          <a:p>
            <a:pPr marL="195580" indent="-182880">
              <a:lnSpc>
                <a:spcPct val="100000"/>
              </a:lnSpc>
              <a:spcBef>
                <a:spcPts val="48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pc="-165">
                <a:solidFill>
                  <a:srgbClr val="1C7CDB"/>
                </a:solidFill>
              </a:rPr>
              <a:t>Task</a:t>
            </a:r>
            <a:r>
              <a:rPr dirty="0" spc="-155">
                <a:solidFill>
                  <a:srgbClr val="1C7CDB"/>
                </a:solidFill>
              </a:rPr>
              <a:t> </a:t>
            </a:r>
            <a:r>
              <a:rPr dirty="0" spc="-10">
                <a:solidFill>
                  <a:srgbClr val="1C7CDB"/>
                </a:solidFill>
              </a:rPr>
              <a:t>9</a:t>
            </a:r>
          </a:p>
          <a:p>
            <a:pPr algn="r" marL="195580" marR="55244" indent="-195580">
              <a:lnSpc>
                <a:spcPts val="2039"/>
              </a:lnSpc>
              <a:spcBef>
                <a:spcPts val="48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pc="-95">
                <a:solidFill>
                  <a:srgbClr val="1C7CDB"/>
                </a:solidFill>
              </a:rPr>
              <a:t>List</a:t>
            </a:r>
            <a:r>
              <a:rPr dirty="0" spc="-150">
                <a:solidFill>
                  <a:srgbClr val="1C7CDB"/>
                </a:solidFill>
              </a:rPr>
              <a:t> </a:t>
            </a:r>
            <a:r>
              <a:rPr dirty="0" spc="-40">
                <a:solidFill>
                  <a:srgbClr val="1C7CDB"/>
                </a:solidFill>
              </a:rPr>
              <a:t>the</a:t>
            </a:r>
            <a:r>
              <a:rPr dirty="0" spc="-125">
                <a:solidFill>
                  <a:srgbClr val="1C7CDB"/>
                </a:solidFill>
              </a:rPr>
              <a:t> </a:t>
            </a:r>
            <a:r>
              <a:rPr dirty="0" spc="-140">
                <a:solidFill>
                  <a:srgbClr val="1C7CDB"/>
                </a:solidFill>
              </a:rPr>
              <a:t>records</a:t>
            </a:r>
            <a:r>
              <a:rPr dirty="0" spc="-135">
                <a:solidFill>
                  <a:srgbClr val="1C7CDB"/>
                </a:solidFill>
              </a:rPr>
              <a:t> </a:t>
            </a:r>
            <a:r>
              <a:rPr dirty="0" spc="-110">
                <a:solidFill>
                  <a:srgbClr val="1C7CDB"/>
                </a:solidFill>
              </a:rPr>
              <a:t>which</a:t>
            </a:r>
            <a:r>
              <a:rPr dirty="0" spc="-135">
                <a:solidFill>
                  <a:srgbClr val="1C7CDB"/>
                </a:solidFill>
              </a:rPr>
              <a:t> </a:t>
            </a:r>
            <a:r>
              <a:rPr dirty="0" spc="-55">
                <a:solidFill>
                  <a:srgbClr val="1C7CDB"/>
                </a:solidFill>
              </a:rPr>
              <a:t>will</a:t>
            </a:r>
            <a:r>
              <a:rPr dirty="0" spc="-150">
                <a:solidFill>
                  <a:srgbClr val="1C7CDB"/>
                </a:solidFill>
              </a:rPr>
              <a:t> </a:t>
            </a:r>
            <a:r>
              <a:rPr dirty="0" spc="-110">
                <a:solidFill>
                  <a:srgbClr val="1C7CDB"/>
                </a:solidFill>
              </a:rPr>
              <a:t>display</a:t>
            </a:r>
            <a:r>
              <a:rPr dirty="0" spc="-180">
                <a:solidFill>
                  <a:srgbClr val="1C7CDB"/>
                </a:solidFill>
              </a:rPr>
              <a:t> </a:t>
            </a:r>
            <a:r>
              <a:rPr dirty="0" spc="-40">
                <a:solidFill>
                  <a:srgbClr val="1C7CDB"/>
                </a:solidFill>
              </a:rPr>
              <a:t>the</a:t>
            </a:r>
            <a:r>
              <a:rPr dirty="0" spc="-125">
                <a:solidFill>
                  <a:srgbClr val="1C7CDB"/>
                </a:solidFill>
              </a:rPr>
              <a:t> </a:t>
            </a:r>
            <a:r>
              <a:rPr dirty="0" spc="-65">
                <a:solidFill>
                  <a:srgbClr val="1C7CDB"/>
                </a:solidFill>
              </a:rPr>
              <a:t>month</a:t>
            </a:r>
            <a:r>
              <a:rPr dirty="0" spc="-125">
                <a:solidFill>
                  <a:srgbClr val="1C7CDB"/>
                </a:solidFill>
              </a:rPr>
              <a:t> </a:t>
            </a:r>
            <a:r>
              <a:rPr dirty="0" spc="-90">
                <a:solidFill>
                  <a:srgbClr val="1C7CDB"/>
                </a:solidFill>
              </a:rPr>
              <a:t>names,</a:t>
            </a:r>
            <a:r>
              <a:rPr dirty="0" spc="-160">
                <a:solidFill>
                  <a:srgbClr val="1C7CDB"/>
                </a:solidFill>
              </a:rPr>
              <a:t> </a:t>
            </a:r>
            <a:r>
              <a:rPr dirty="0" spc="-75">
                <a:solidFill>
                  <a:srgbClr val="1C7CDB"/>
                </a:solidFill>
              </a:rPr>
              <a:t>failure</a:t>
            </a:r>
            <a:r>
              <a:rPr dirty="0" spc="-160">
                <a:solidFill>
                  <a:srgbClr val="1C7CDB"/>
                </a:solidFill>
              </a:rPr>
              <a:t> </a:t>
            </a:r>
            <a:r>
              <a:rPr dirty="0" spc="-114">
                <a:solidFill>
                  <a:srgbClr val="1C7CDB"/>
                </a:solidFill>
              </a:rPr>
              <a:t>lan</a:t>
            </a:r>
          </a:p>
          <a:p>
            <a:pPr algn="r" marR="80645">
              <a:lnSpc>
                <a:spcPts val="1680"/>
              </a:lnSpc>
            </a:pPr>
            <a:r>
              <a:rPr dirty="0" spc="-114">
                <a:solidFill>
                  <a:srgbClr val="1C7CDB"/>
                </a:solidFill>
              </a:rPr>
              <a:t>ding_outcomes </a:t>
            </a:r>
            <a:r>
              <a:rPr dirty="0" spc="-85">
                <a:solidFill>
                  <a:srgbClr val="1C7CDB"/>
                </a:solidFill>
              </a:rPr>
              <a:t>in </a:t>
            </a:r>
            <a:r>
              <a:rPr dirty="0" spc="-105">
                <a:solidFill>
                  <a:srgbClr val="1C7CDB"/>
                </a:solidFill>
              </a:rPr>
              <a:t>drone </a:t>
            </a:r>
            <a:r>
              <a:rPr dirty="0" spc="-140">
                <a:solidFill>
                  <a:srgbClr val="1C7CDB"/>
                </a:solidFill>
              </a:rPr>
              <a:t>ship </a:t>
            </a:r>
            <a:r>
              <a:rPr dirty="0" spc="-80">
                <a:solidFill>
                  <a:srgbClr val="1C7CDB"/>
                </a:solidFill>
              </a:rPr>
              <a:t>,booster </a:t>
            </a:r>
            <a:r>
              <a:rPr dirty="0" spc="-120">
                <a:solidFill>
                  <a:srgbClr val="1C7CDB"/>
                </a:solidFill>
              </a:rPr>
              <a:t>versions, </a:t>
            </a:r>
            <a:r>
              <a:rPr dirty="0" spc="-110">
                <a:solidFill>
                  <a:srgbClr val="1C7CDB"/>
                </a:solidFill>
              </a:rPr>
              <a:t>launch_site</a:t>
            </a:r>
            <a:r>
              <a:rPr dirty="0" spc="-270">
                <a:solidFill>
                  <a:srgbClr val="1C7CDB"/>
                </a:solidFill>
              </a:rPr>
              <a:t> </a:t>
            </a:r>
            <a:r>
              <a:rPr dirty="0" spc="-75">
                <a:solidFill>
                  <a:srgbClr val="1C7CDB"/>
                </a:solidFill>
              </a:rPr>
              <a:t>for</a:t>
            </a:r>
          </a:p>
          <a:p>
            <a:pPr marL="195580">
              <a:lnSpc>
                <a:spcPts val="2039"/>
              </a:lnSpc>
            </a:pPr>
            <a:r>
              <a:rPr dirty="0" spc="-40">
                <a:solidFill>
                  <a:srgbClr val="1C7CDB"/>
                </a:solidFill>
              </a:rPr>
              <a:t>the </a:t>
            </a:r>
            <a:r>
              <a:rPr dirty="0" spc="-100">
                <a:solidFill>
                  <a:srgbClr val="1C7CDB"/>
                </a:solidFill>
              </a:rPr>
              <a:t>months </a:t>
            </a:r>
            <a:r>
              <a:rPr dirty="0" spc="-85">
                <a:solidFill>
                  <a:srgbClr val="1C7CDB"/>
                </a:solidFill>
              </a:rPr>
              <a:t>in year</a:t>
            </a:r>
            <a:r>
              <a:rPr dirty="0" spc="-360">
                <a:solidFill>
                  <a:srgbClr val="1C7CDB"/>
                </a:solidFill>
              </a:rPr>
              <a:t> </a:t>
            </a:r>
            <a:r>
              <a:rPr dirty="0" spc="-95">
                <a:solidFill>
                  <a:srgbClr val="1C7CDB"/>
                </a:solidFill>
              </a:rPr>
              <a:t>2015.</a:t>
            </a:r>
          </a:p>
          <a:p>
            <a:pPr marL="195580" indent="-182880">
              <a:lnSpc>
                <a:spcPts val="2039"/>
              </a:lnSpc>
              <a:spcBef>
                <a:spcPts val="48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pc="-35">
                <a:solidFill>
                  <a:srgbClr val="1C7CDB"/>
                </a:solidFill>
              </a:rPr>
              <a:t>Note: </a:t>
            </a:r>
            <a:r>
              <a:rPr dirty="0" spc="-85">
                <a:solidFill>
                  <a:srgbClr val="1C7CDB"/>
                </a:solidFill>
              </a:rPr>
              <a:t>SQLLite </a:t>
            </a:r>
            <a:r>
              <a:rPr dirty="0" spc="-145">
                <a:solidFill>
                  <a:srgbClr val="1C7CDB"/>
                </a:solidFill>
              </a:rPr>
              <a:t>does </a:t>
            </a:r>
            <a:r>
              <a:rPr dirty="0" spc="-45">
                <a:solidFill>
                  <a:srgbClr val="1C7CDB"/>
                </a:solidFill>
              </a:rPr>
              <a:t>not</a:t>
            </a:r>
            <a:r>
              <a:rPr dirty="0" spc="-420">
                <a:solidFill>
                  <a:srgbClr val="1C7CDB"/>
                </a:solidFill>
              </a:rPr>
              <a:t> </a:t>
            </a:r>
            <a:r>
              <a:rPr dirty="0" spc="-105">
                <a:solidFill>
                  <a:srgbClr val="1C7CDB"/>
                </a:solidFill>
              </a:rPr>
              <a:t>support </a:t>
            </a:r>
            <a:r>
              <a:rPr dirty="0" spc="-85">
                <a:solidFill>
                  <a:srgbClr val="1C7CDB"/>
                </a:solidFill>
              </a:rPr>
              <a:t>monthnames.</a:t>
            </a:r>
          </a:p>
          <a:p>
            <a:pPr marL="195580">
              <a:lnSpc>
                <a:spcPts val="1680"/>
              </a:lnSpc>
            </a:pPr>
            <a:r>
              <a:rPr dirty="0" spc="-150">
                <a:solidFill>
                  <a:srgbClr val="1C7CDB"/>
                </a:solidFill>
              </a:rPr>
              <a:t>So </a:t>
            </a:r>
            <a:r>
              <a:rPr dirty="0" spc="-110">
                <a:solidFill>
                  <a:srgbClr val="1C7CDB"/>
                </a:solidFill>
              </a:rPr>
              <a:t>you</a:t>
            </a:r>
            <a:r>
              <a:rPr dirty="0" spc="-150">
                <a:solidFill>
                  <a:srgbClr val="1C7CDB"/>
                </a:solidFill>
              </a:rPr>
              <a:t> </a:t>
            </a:r>
            <a:r>
              <a:rPr dirty="0" spc="-100">
                <a:solidFill>
                  <a:srgbClr val="1C7CDB"/>
                </a:solidFill>
              </a:rPr>
              <a:t>need</a:t>
            </a:r>
            <a:r>
              <a:rPr dirty="0" spc="-165">
                <a:solidFill>
                  <a:srgbClr val="1C7CDB"/>
                </a:solidFill>
              </a:rPr>
              <a:t> </a:t>
            </a:r>
            <a:r>
              <a:rPr dirty="0" spc="-15">
                <a:solidFill>
                  <a:srgbClr val="1C7CDB"/>
                </a:solidFill>
              </a:rPr>
              <a:t>to</a:t>
            </a:r>
            <a:r>
              <a:rPr dirty="0" spc="-145">
                <a:solidFill>
                  <a:srgbClr val="1C7CDB"/>
                </a:solidFill>
              </a:rPr>
              <a:t> </a:t>
            </a:r>
            <a:r>
              <a:rPr dirty="0" spc="-160">
                <a:solidFill>
                  <a:srgbClr val="1C7CDB"/>
                </a:solidFill>
              </a:rPr>
              <a:t>use</a:t>
            </a:r>
            <a:r>
              <a:rPr dirty="0" spc="-145">
                <a:solidFill>
                  <a:srgbClr val="1C7CDB"/>
                </a:solidFill>
              </a:rPr>
              <a:t> </a:t>
            </a:r>
            <a:r>
              <a:rPr dirty="0" spc="-75">
                <a:solidFill>
                  <a:srgbClr val="1C7CDB"/>
                </a:solidFill>
              </a:rPr>
              <a:t>substr(Date,</a:t>
            </a:r>
            <a:r>
              <a:rPr dirty="0" spc="-160">
                <a:solidFill>
                  <a:srgbClr val="1C7CDB"/>
                </a:solidFill>
              </a:rPr>
              <a:t> </a:t>
            </a:r>
            <a:r>
              <a:rPr dirty="0" spc="10">
                <a:solidFill>
                  <a:srgbClr val="1C7CDB"/>
                </a:solidFill>
              </a:rPr>
              <a:t>4,</a:t>
            </a:r>
            <a:r>
              <a:rPr dirty="0" spc="-150">
                <a:solidFill>
                  <a:srgbClr val="1C7CDB"/>
                </a:solidFill>
              </a:rPr>
              <a:t> </a:t>
            </a:r>
            <a:r>
              <a:rPr dirty="0" spc="-90">
                <a:solidFill>
                  <a:srgbClr val="1C7CDB"/>
                </a:solidFill>
              </a:rPr>
              <a:t>2)</a:t>
            </a:r>
          </a:p>
          <a:p>
            <a:pPr marL="195580" marR="5080">
              <a:lnSpc>
                <a:spcPct val="70000"/>
              </a:lnSpc>
              <a:spcBef>
                <a:spcPts val="360"/>
              </a:spcBef>
            </a:pPr>
            <a:r>
              <a:rPr dirty="0" spc="-175">
                <a:solidFill>
                  <a:srgbClr val="1C7CDB"/>
                </a:solidFill>
              </a:rPr>
              <a:t>as</a:t>
            </a:r>
            <a:r>
              <a:rPr dirty="0" spc="-140">
                <a:solidFill>
                  <a:srgbClr val="1C7CDB"/>
                </a:solidFill>
              </a:rPr>
              <a:t> </a:t>
            </a:r>
            <a:r>
              <a:rPr dirty="0" spc="-65">
                <a:solidFill>
                  <a:srgbClr val="1C7CDB"/>
                </a:solidFill>
              </a:rPr>
              <a:t>month</a:t>
            </a:r>
            <a:r>
              <a:rPr dirty="0" spc="-135">
                <a:solidFill>
                  <a:srgbClr val="1C7CDB"/>
                </a:solidFill>
              </a:rPr>
              <a:t> </a:t>
            </a:r>
            <a:r>
              <a:rPr dirty="0" spc="-15">
                <a:solidFill>
                  <a:srgbClr val="1C7CDB"/>
                </a:solidFill>
              </a:rPr>
              <a:t>to</a:t>
            </a:r>
            <a:r>
              <a:rPr dirty="0" spc="-120">
                <a:solidFill>
                  <a:srgbClr val="1C7CDB"/>
                </a:solidFill>
              </a:rPr>
              <a:t> </a:t>
            </a:r>
            <a:r>
              <a:rPr dirty="0" spc="-40">
                <a:solidFill>
                  <a:srgbClr val="1C7CDB"/>
                </a:solidFill>
              </a:rPr>
              <a:t>get</a:t>
            </a:r>
            <a:r>
              <a:rPr dirty="0" spc="-145">
                <a:solidFill>
                  <a:srgbClr val="1C7CDB"/>
                </a:solidFill>
              </a:rPr>
              <a:t> </a:t>
            </a:r>
            <a:r>
              <a:rPr dirty="0" spc="-40">
                <a:solidFill>
                  <a:srgbClr val="1C7CDB"/>
                </a:solidFill>
              </a:rPr>
              <a:t>the</a:t>
            </a:r>
            <a:r>
              <a:rPr dirty="0" spc="-120">
                <a:solidFill>
                  <a:srgbClr val="1C7CDB"/>
                </a:solidFill>
              </a:rPr>
              <a:t> </a:t>
            </a:r>
            <a:r>
              <a:rPr dirty="0" spc="-100">
                <a:solidFill>
                  <a:srgbClr val="1C7CDB"/>
                </a:solidFill>
              </a:rPr>
              <a:t>months</a:t>
            </a:r>
            <a:r>
              <a:rPr dirty="0" spc="-125">
                <a:solidFill>
                  <a:srgbClr val="1C7CDB"/>
                </a:solidFill>
              </a:rPr>
              <a:t> </a:t>
            </a:r>
            <a:r>
              <a:rPr dirty="0" spc="-100">
                <a:solidFill>
                  <a:srgbClr val="1C7CDB"/>
                </a:solidFill>
              </a:rPr>
              <a:t>and</a:t>
            </a:r>
            <a:r>
              <a:rPr dirty="0" spc="-155">
                <a:solidFill>
                  <a:srgbClr val="1C7CDB"/>
                </a:solidFill>
              </a:rPr>
              <a:t> </a:t>
            </a:r>
            <a:r>
              <a:rPr dirty="0" spc="-80">
                <a:solidFill>
                  <a:srgbClr val="1C7CDB"/>
                </a:solidFill>
              </a:rPr>
              <a:t>substr(Date,7,4)='2015'</a:t>
            </a:r>
            <a:r>
              <a:rPr dirty="0" spc="-175">
                <a:solidFill>
                  <a:srgbClr val="1C7CDB"/>
                </a:solidFill>
              </a:rPr>
              <a:t> </a:t>
            </a:r>
            <a:r>
              <a:rPr dirty="0" spc="-70">
                <a:solidFill>
                  <a:srgbClr val="1C7CDB"/>
                </a:solidFill>
              </a:rPr>
              <a:t>for</a:t>
            </a:r>
            <a:r>
              <a:rPr dirty="0" spc="-140">
                <a:solidFill>
                  <a:srgbClr val="1C7CDB"/>
                </a:solidFill>
              </a:rPr>
              <a:t> </a:t>
            </a:r>
            <a:r>
              <a:rPr dirty="0" spc="-85">
                <a:solidFill>
                  <a:srgbClr val="1C7CDB"/>
                </a:solidFill>
              </a:rPr>
              <a:t>yea  r.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pc="-1035" b="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pc="155" b="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pc="-65" b="0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pc="-175" b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pc="-35" b="0">
                <a:solidFill>
                  <a:srgbClr val="1C7CDB"/>
                </a:solidFill>
                <a:latin typeface="Arial"/>
                <a:cs typeface="Arial"/>
              </a:rPr>
              <a:t>[38]:</a:t>
            </a:r>
          </a:p>
          <a:p>
            <a:pPr marL="195580" indent="-182880">
              <a:lnSpc>
                <a:spcPts val="2039"/>
              </a:lnSpc>
              <a:spcBef>
                <a:spcPts val="48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  <a:tab pos="895350" algn="l"/>
                <a:tab pos="1871980" algn="l"/>
                <a:tab pos="4246245" algn="l"/>
                <a:tab pos="4665980" algn="l"/>
              </a:tabLst>
            </a:pPr>
            <a:r>
              <a:rPr dirty="0" spc="-65">
                <a:solidFill>
                  <a:srgbClr val="1C7CDB"/>
                </a:solidFill>
              </a:rPr>
              <a:t>%sql	</a:t>
            </a:r>
            <a:r>
              <a:rPr dirty="0" spc="-200" b="0">
                <a:solidFill>
                  <a:srgbClr val="1C7CDB"/>
                </a:solidFill>
                <a:latin typeface="Arial"/>
                <a:cs typeface="Arial"/>
              </a:rPr>
              <a:t>SELECT	</a:t>
            </a:r>
            <a:r>
              <a:rPr dirty="0" spc="200" b="0">
                <a:solidFill>
                  <a:srgbClr val="1C7CDB"/>
                </a:solidFill>
                <a:latin typeface="Arial"/>
                <a:cs typeface="Arial"/>
              </a:rPr>
              <a:t>substr(Date,4,2)	</a:t>
            </a:r>
            <a:r>
              <a:rPr dirty="0" spc="45" b="0">
                <a:solidFill>
                  <a:srgbClr val="1C7CDB"/>
                </a:solidFill>
                <a:latin typeface="Arial"/>
                <a:cs typeface="Arial"/>
              </a:rPr>
              <a:t>as	</a:t>
            </a:r>
            <a:r>
              <a:rPr dirty="0" spc="75" b="0">
                <a:solidFill>
                  <a:srgbClr val="1C7CDB"/>
                </a:solidFill>
                <a:latin typeface="Arial"/>
                <a:cs typeface="Arial"/>
              </a:rPr>
              <a:t>month,</a:t>
            </a:r>
          </a:p>
          <a:p>
            <a:pPr marL="195580">
              <a:lnSpc>
                <a:spcPts val="1680"/>
              </a:lnSpc>
              <a:tabLst>
                <a:tab pos="3268345" algn="l"/>
              </a:tabLst>
            </a:pPr>
            <a:r>
              <a:rPr dirty="0" spc="-155" b="0">
                <a:solidFill>
                  <a:srgbClr val="1C7CDB"/>
                </a:solidFill>
                <a:latin typeface="Arial"/>
                <a:cs typeface="Arial"/>
              </a:rPr>
              <a:t>DATE,BOOSTER_VERSION,	</a:t>
            </a:r>
            <a:r>
              <a:rPr dirty="0" spc="-100" b="0">
                <a:solidFill>
                  <a:srgbClr val="1C7CDB"/>
                </a:solidFill>
                <a:latin typeface="Arial"/>
                <a:cs typeface="Arial"/>
              </a:rPr>
              <a:t>LAUNCH_SITE,</a:t>
            </a:r>
          </a:p>
          <a:p>
            <a:pPr marL="195580">
              <a:lnSpc>
                <a:spcPts val="1680"/>
              </a:lnSpc>
              <a:tabLst>
                <a:tab pos="1454150" algn="l"/>
                <a:tab pos="2850515" algn="l"/>
              </a:tabLst>
            </a:pPr>
            <a:r>
              <a:rPr dirty="0" spc="160" b="0">
                <a:solidFill>
                  <a:srgbClr val="1C7CDB"/>
                </a:solidFill>
                <a:latin typeface="Arial"/>
                <a:cs typeface="Arial"/>
              </a:rPr>
              <a:t>'Landing	</a:t>
            </a:r>
            <a:r>
              <a:rPr dirty="0" spc="30" b="0">
                <a:solidFill>
                  <a:srgbClr val="1C7CDB"/>
                </a:solidFill>
                <a:latin typeface="Arial"/>
                <a:cs typeface="Arial"/>
              </a:rPr>
              <a:t>_Outcome'	</a:t>
            </a:r>
            <a:r>
              <a:rPr dirty="0" spc="545" b="0">
                <a:solidFill>
                  <a:srgbClr val="1C7CDB"/>
                </a:solidFill>
                <a:latin typeface="Arial"/>
                <a:cs typeface="Arial"/>
              </a:rPr>
              <a:t>\</a:t>
            </a:r>
          </a:p>
          <a:p>
            <a:pPr marL="195580">
              <a:lnSpc>
                <a:spcPts val="1680"/>
              </a:lnSpc>
              <a:tabLst>
                <a:tab pos="895350" algn="l"/>
                <a:tab pos="2291080" algn="l"/>
              </a:tabLst>
            </a:pPr>
            <a:r>
              <a:rPr dirty="0" spc="-375" b="0">
                <a:solidFill>
                  <a:srgbClr val="1C7CDB"/>
                </a:solidFill>
                <a:latin typeface="Arial"/>
                <a:cs typeface="Arial"/>
              </a:rPr>
              <a:t>FROM	</a:t>
            </a:r>
            <a:r>
              <a:rPr dirty="0" spc="-215" b="0">
                <a:solidFill>
                  <a:srgbClr val="1C7CDB"/>
                </a:solidFill>
                <a:latin typeface="Arial"/>
                <a:cs typeface="Arial"/>
              </a:rPr>
              <a:t>SPACEXTBL	</a:t>
            </a:r>
            <a:r>
              <a:rPr dirty="0" spc="545" b="0">
                <a:solidFill>
                  <a:srgbClr val="1C7CDB"/>
                </a:solidFill>
                <a:latin typeface="Arial"/>
                <a:cs typeface="Arial"/>
              </a:rPr>
              <a:t>\</a:t>
            </a:r>
          </a:p>
          <a:p>
            <a:pPr marL="195580">
              <a:lnSpc>
                <a:spcPts val="1680"/>
              </a:lnSpc>
              <a:tabLst>
                <a:tab pos="1035050" algn="l"/>
                <a:tab pos="2291080" algn="l"/>
                <a:tab pos="3688715" algn="l"/>
                <a:tab pos="3967479" algn="l"/>
                <a:tab pos="5224780" algn="l"/>
                <a:tab pos="6202045" algn="l"/>
              </a:tabLst>
            </a:pPr>
            <a:r>
              <a:rPr dirty="0" spc="10" b="0">
                <a:solidFill>
                  <a:srgbClr val="1C7CDB"/>
                </a:solidFill>
                <a:latin typeface="Arial"/>
                <a:cs typeface="Arial"/>
              </a:rPr>
              <a:t>where	</a:t>
            </a:r>
            <a:r>
              <a:rPr dirty="0" spc="160" b="0">
                <a:solidFill>
                  <a:srgbClr val="1C7CDB"/>
                </a:solidFill>
                <a:latin typeface="Arial"/>
                <a:cs typeface="Arial"/>
              </a:rPr>
              <a:t>'Landing	</a:t>
            </a:r>
            <a:r>
              <a:rPr dirty="0" spc="30" b="0">
                <a:solidFill>
                  <a:srgbClr val="1C7CDB"/>
                </a:solidFill>
                <a:latin typeface="Arial"/>
                <a:cs typeface="Arial"/>
              </a:rPr>
              <a:t>_Outcome'	</a:t>
            </a:r>
            <a:r>
              <a:rPr dirty="0" spc="-70">
                <a:solidFill>
                  <a:srgbClr val="1C7CDB"/>
                </a:solidFill>
              </a:rPr>
              <a:t>=	</a:t>
            </a:r>
            <a:r>
              <a:rPr dirty="0" spc="285" b="0">
                <a:solidFill>
                  <a:srgbClr val="1C7CDB"/>
                </a:solidFill>
                <a:latin typeface="Arial"/>
                <a:cs typeface="Arial"/>
              </a:rPr>
              <a:t>'Failure	</a:t>
            </a:r>
            <a:r>
              <a:rPr dirty="0" spc="130" b="0">
                <a:solidFill>
                  <a:srgbClr val="1C7CDB"/>
                </a:solidFill>
                <a:latin typeface="Arial"/>
                <a:cs typeface="Arial"/>
              </a:rPr>
              <a:t>(drone	</a:t>
            </a:r>
            <a:r>
              <a:rPr dirty="0" spc="310" b="0">
                <a:solidFill>
                  <a:srgbClr val="1C7CDB"/>
                </a:solidFill>
                <a:latin typeface="Arial"/>
                <a:cs typeface="Arial"/>
              </a:rPr>
              <a:t>ship)'</a:t>
            </a:r>
          </a:p>
          <a:p>
            <a:pPr marL="335280">
              <a:lnSpc>
                <a:spcPts val="2039"/>
              </a:lnSpc>
              <a:tabLst>
                <a:tab pos="895350" algn="l"/>
              </a:tabLst>
            </a:pPr>
            <a:r>
              <a:rPr dirty="0" spc="-85">
                <a:solidFill>
                  <a:srgbClr val="1C7CDB"/>
                </a:solidFill>
              </a:rPr>
              <a:t>and	</a:t>
            </a:r>
            <a:r>
              <a:rPr dirty="0" spc="210" b="0">
                <a:solidFill>
                  <a:srgbClr val="1C7CDB"/>
                </a:solidFill>
                <a:latin typeface="Arial"/>
                <a:cs typeface="Arial"/>
              </a:rPr>
              <a:t>substr(Date,7,4)</a:t>
            </a:r>
            <a:r>
              <a:rPr dirty="0" spc="210">
                <a:solidFill>
                  <a:srgbClr val="1C7CDB"/>
                </a:solidFill>
              </a:rPr>
              <a:t>=</a:t>
            </a:r>
            <a:r>
              <a:rPr dirty="0" spc="210" b="0">
                <a:solidFill>
                  <a:srgbClr val="1C7CDB"/>
                </a:solidFill>
                <a:latin typeface="Arial"/>
                <a:cs typeface="Arial"/>
              </a:rPr>
              <a:t>'2015';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754380" algn="l"/>
                <a:tab pos="1314450" algn="l"/>
                <a:tab pos="2431415" algn="l"/>
                <a:tab pos="2850515" algn="l"/>
                <a:tab pos="3408679" algn="l"/>
                <a:tab pos="4107815" algn="l"/>
              </a:tabLst>
            </a:pPr>
            <a:r>
              <a:rPr dirty="0" spc="-1035" b="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pc="155" b="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pc="-85" b="0">
                <a:latin typeface="Arial"/>
                <a:cs typeface="Arial"/>
              </a:rPr>
              <a:t>See	</a:t>
            </a:r>
            <a:r>
              <a:rPr dirty="0" spc="175" b="0">
                <a:latin typeface="Arial"/>
                <a:cs typeface="Arial"/>
              </a:rPr>
              <a:t>the	</a:t>
            </a:r>
            <a:r>
              <a:rPr dirty="0" spc="254" b="0">
                <a:latin typeface="Arial"/>
                <a:cs typeface="Arial"/>
              </a:rPr>
              <a:t>results	</a:t>
            </a:r>
            <a:r>
              <a:rPr dirty="0" spc="320" b="0">
                <a:latin typeface="Arial"/>
                <a:cs typeface="Arial"/>
              </a:rPr>
              <a:t>in	</a:t>
            </a:r>
            <a:r>
              <a:rPr dirty="0" spc="170" b="0">
                <a:latin typeface="Arial"/>
                <a:cs typeface="Arial"/>
              </a:rPr>
              <a:t>the	</a:t>
            </a:r>
            <a:r>
              <a:rPr dirty="0" spc="155" b="0">
                <a:latin typeface="Arial"/>
                <a:cs typeface="Arial"/>
              </a:rPr>
              <a:t>next	</a:t>
            </a:r>
            <a:r>
              <a:rPr dirty="0" spc="275" b="0">
                <a:latin typeface="Arial"/>
                <a:cs typeface="Arial"/>
              </a:rPr>
              <a:t>slide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533515"/>
          </a:xfrm>
          <a:custGeom>
            <a:avLst/>
            <a:gdLst/>
            <a:ahLst/>
            <a:cxnLst/>
            <a:rect l="l" t="t" r="r" b="b"/>
            <a:pathLst>
              <a:path w="12192000" h="6533515">
                <a:moveTo>
                  <a:pt x="0" y="6533236"/>
                </a:moveTo>
                <a:lnTo>
                  <a:pt x="12192000" y="6533236"/>
                </a:lnTo>
                <a:lnTo>
                  <a:pt x="12192000" y="0"/>
                </a:lnTo>
                <a:lnTo>
                  <a:pt x="0" y="0"/>
                </a:lnTo>
                <a:lnTo>
                  <a:pt x="0" y="6533236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571335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0" y="286663"/>
                </a:moveTo>
                <a:lnTo>
                  <a:pt x="12192000" y="286663"/>
                </a:lnTo>
                <a:lnTo>
                  <a:pt x="12192000" y="0"/>
                </a:lnTo>
                <a:lnTo>
                  <a:pt x="0" y="0"/>
                </a:lnTo>
                <a:lnTo>
                  <a:pt x="0" y="286663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773" y="5417058"/>
            <a:ext cx="11238230" cy="27940"/>
          </a:xfrm>
          <a:custGeom>
            <a:avLst/>
            <a:gdLst/>
            <a:ahLst/>
            <a:cxnLst/>
            <a:rect l="l" t="t" r="r" b="b"/>
            <a:pathLst>
              <a:path w="11238230" h="27939">
                <a:moveTo>
                  <a:pt x="0" y="27558"/>
                </a:moveTo>
                <a:lnTo>
                  <a:pt x="11237976" y="27558"/>
                </a:lnTo>
                <a:lnTo>
                  <a:pt x="11237976" y="0"/>
                </a:lnTo>
                <a:lnTo>
                  <a:pt x="0" y="0"/>
                </a:lnTo>
                <a:lnTo>
                  <a:pt x="0" y="27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72376" y="454088"/>
            <a:ext cx="11249025" cy="5908675"/>
            <a:chOff x="472376" y="454088"/>
            <a:chExt cx="11249025" cy="5908675"/>
          </a:xfrm>
        </p:grpSpPr>
        <p:sp>
          <p:nvSpPr>
            <p:cNvPr id="6" name="object 6"/>
            <p:cNvSpPr/>
            <p:nvPr/>
          </p:nvSpPr>
          <p:spPr>
            <a:xfrm>
              <a:off x="477773" y="459486"/>
              <a:ext cx="11238230" cy="4592320"/>
            </a:xfrm>
            <a:custGeom>
              <a:avLst/>
              <a:gdLst/>
              <a:ahLst/>
              <a:cxnLst/>
              <a:rect l="l" t="t" r="r" b="b"/>
              <a:pathLst>
                <a:path w="11238230" h="4592320">
                  <a:moveTo>
                    <a:pt x="0" y="4591812"/>
                  </a:moveTo>
                  <a:lnTo>
                    <a:pt x="11237976" y="4591812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4591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7773" y="459486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028555" y="954459"/>
            <a:ext cx="106489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83590" y="731012"/>
          <a:ext cx="10946130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5565"/>
                <a:gridCol w="1917064"/>
                <a:gridCol w="2820035"/>
                <a:gridCol w="2322194"/>
                <a:gridCol w="2519045"/>
              </a:tblGrid>
              <a:tr h="1419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month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B9D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Date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B9D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Booster_Version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B9D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Launch_Site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B9D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Landing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_Outcome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0B9D2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E7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10-01-2015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E7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F9</a:t>
                      </a:r>
                      <a:r>
                        <a:rPr dirty="0" sz="2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v1.1B1012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E7E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CCAFS</a:t>
                      </a:r>
                      <a:r>
                        <a:rPr dirty="0" sz="2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LC-40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E7E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194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Failure</a:t>
                      </a:r>
                      <a:r>
                        <a:rPr dirty="0" sz="2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(drone  ship)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E7ED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04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14-04-2015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>
                          <a:latin typeface="Arial"/>
                          <a:cs typeface="Arial"/>
                        </a:rPr>
                        <a:t>F9 v1.1</a:t>
                      </a:r>
                      <a:r>
                        <a:rPr dirty="0" sz="2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>
                          <a:latin typeface="Arial"/>
                          <a:cs typeface="Arial"/>
                        </a:rPr>
                        <a:t>B1015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CCAFS</a:t>
                      </a:r>
                      <a:r>
                        <a:rPr dirty="0" sz="2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LC-40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194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Failure</a:t>
                      </a:r>
                      <a:r>
                        <a:rPr dirty="0" sz="2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(drone  ship)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F3F7"/>
                    </a:solidFill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-6350" y="5044947"/>
            <a:ext cx="12204700" cy="1526540"/>
            <a:chOff x="-6350" y="5044947"/>
            <a:chExt cx="12204700" cy="1526540"/>
          </a:xfrm>
        </p:grpSpPr>
        <p:sp>
          <p:nvSpPr>
            <p:cNvPr id="11" name="object 11"/>
            <p:cNvSpPr/>
            <p:nvPr/>
          </p:nvSpPr>
          <p:spPr>
            <a:xfrm>
              <a:off x="233514" y="5051297"/>
              <a:ext cx="11706860" cy="365760"/>
            </a:xfrm>
            <a:custGeom>
              <a:avLst/>
              <a:gdLst/>
              <a:ahLst/>
              <a:cxnLst/>
              <a:rect l="l" t="t" r="r" b="b"/>
              <a:pathLst>
                <a:path w="11706860" h="365760">
                  <a:moveTo>
                    <a:pt x="11706479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11706479" y="365759"/>
                  </a:lnTo>
                  <a:lnTo>
                    <a:pt x="11706479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3514" y="5044947"/>
              <a:ext cx="11706860" cy="391160"/>
            </a:xfrm>
            <a:custGeom>
              <a:avLst/>
              <a:gdLst/>
              <a:ahLst/>
              <a:cxnLst/>
              <a:rect l="l" t="t" r="r" b="b"/>
              <a:pathLst>
                <a:path w="11706860" h="391160">
                  <a:moveTo>
                    <a:pt x="0" y="0"/>
                  </a:moveTo>
                  <a:lnTo>
                    <a:pt x="0" y="391159"/>
                  </a:lnTo>
                </a:path>
                <a:path w="11706860" h="391160">
                  <a:moveTo>
                    <a:pt x="11706517" y="0"/>
                  </a:moveTo>
                  <a:lnTo>
                    <a:pt x="11706517" y="39115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7164" y="5044947"/>
              <a:ext cx="11719560" cy="12700"/>
            </a:xfrm>
            <a:custGeom>
              <a:avLst/>
              <a:gdLst/>
              <a:ahLst/>
              <a:cxnLst/>
              <a:rect l="l" t="t" r="r" b="b"/>
              <a:pathLst>
                <a:path w="11719560" h="12700">
                  <a:moveTo>
                    <a:pt x="0" y="12700"/>
                  </a:moveTo>
                  <a:lnTo>
                    <a:pt x="11719217" y="12700"/>
                  </a:lnTo>
                  <a:lnTo>
                    <a:pt x="1171921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7164" y="5417057"/>
              <a:ext cx="11719560" cy="0"/>
            </a:xfrm>
            <a:custGeom>
              <a:avLst/>
              <a:gdLst/>
              <a:ahLst/>
              <a:cxnLst/>
              <a:rect l="l" t="t" r="r" b="b"/>
              <a:pathLst>
                <a:path w="11719560" h="0">
                  <a:moveTo>
                    <a:pt x="0" y="0"/>
                  </a:moveTo>
                  <a:lnTo>
                    <a:pt x="11719217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5444616"/>
              <a:ext cx="12192000" cy="1089025"/>
            </a:xfrm>
            <a:custGeom>
              <a:avLst/>
              <a:gdLst/>
              <a:ahLst/>
              <a:cxnLst/>
              <a:rect l="l" t="t" r="r" b="b"/>
              <a:pathLst>
                <a:path w="12192000" h="1089025">
                  <a:moveTo>
                    <a:pt x="0" y="1088618"/>
                  </a:moveTo>
                  <a:lnTo>
                    <a:pt x="12192000" y="10886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088618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5438266"/>
              <a:ext cx="12192000" cy="1133475"/>
            </a:xfrm>
            <a:custGeom>
              <a:avLst/>
              <a:gdLst/>
              <a:ahLst/>
              <a:cxnLst/>
              <a:rect l="l" t="t" r="r" b="b"/>
              <a:pathLst>
                <a:path w="12192000" h="1133475">
                  <a:moveTo>
                    <a:pt x="0" y="0"/>
                  </a:moveTo>
                  <a:lnTo>
                    <a:pt x="0" y="1133068"/>
                  </a:lnTo>
                </a:path>
                <a:path w="12192000" h="1133475">
                  <a:moveTo>
                    <a:pt x="12192000" y="0"/>
                  </a:moveTo>
                  <a:lnTo>
                    <a:pt x="12192000" y="113306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5438266"/>
              <a:ext cx="12192000" cy="1133475"/>
            </a:xfrm>
            <a:custGeom>
              <a:avLst/>
              <a:gdLst/>
              <a:ahLst/>
              <a:cxnLst/>
              <a:rect l="l" t="t" r="r" b="b"/>
              <a:pathLst>
                <a:path w="12192000" h="1133475">
                  <a:moveTo>
                    <a:pt x="12192000" y="1094968"/>
                  </a:moveTo>
                  <a:lnTo>
                    <a:pt x="0" y="1094968"/>
                  </a:lnTo>
                  <a:lnTo>
                    <a:pt x="0" y="1133068"/>
                  </a:lnTo>
                  <a:lnTo>
                    <a:pt x="12191987" y="1133068"/>
                  </a:lnTo>
                  <a:lnTo>
                    <a:pt x="12192000" y="1094968"/>
                  </a:lnTo>
                  <a:close/>
                </a:path>
                <a:path w="12192000" h="1133475">
                  <a:moveTo>
                    <a:pt x="12192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91987" y="127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328417" y="5538927"/>
            <a:ext cx="5920105" cy="589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75">
                <a:solidFill>
                  <a:srgbClr val="0A48CA"/>
                </a:solidFill>
                <a:latin typeface="Arial"/>
                <a:cs typeface="Arial"/>
              </a:rPr>
              <a:t>2015 </a:t>
            </a:r>
            <a:r>
              <a:rPr dirty="0" sz="3700" spc="-165">
                <a:solidFill>
                  <a:srgbClr val="0A48CA"/>
                </a:solidFill>
                <a:latin typeface="Arial"/>
                <a:cs typeface="Arial"/>
              </a:rPr>
              <a:t>Launch </a:t>
            </a:r>
            <a:r>
              <a:rPr dirty="0" sz="3700" spc="-220">
                <a:solidFill>
                  <a:srgbClr val="0A48CA"/>
                </a:solidFill>
                <a:latin typeface="Arial"/>
                <a:cs typeface="Arial"/>
              </a:rPr>
              <a:t>Records </a:t>
            </a:r>
            <a:r>
              <a:rPr dirty="0" sz="3700" spc="-125">
                <a:solidFill>
                  <a:srgbClr val="0A48CA"/>
                </a:solidFill>
                <a:latin typeface="Arial"/>
                <a:cs typeface="Arial"/>
              </a:rPr>
              <a:t>II</a:t>
            </a:r>
            <a:r>
              <a:rPr dirty="0" sz="3700" spc="-50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700" spc="-195">
                <a:solidFill>
                  <a:srgbClr val="0A48CA"/>
                </a:solidFill>
                <a:latin typeface="Arial"/>
                <a:cs typeface="Arial"/>
              </a:rPr>
              <a:t>Results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8129"/>
            <a:ext cx="8891270" cy="1530985"/>
          </a:xfrm>
          <a:prstGeom prst="rect"/>
        </p:spPr>
        <p:txBody>
          <a:bodyPr wrap="square" lIns="0" tIns="101600" rIns="0" bIns="0" rtlCol="0" vert="horz">
            <a:spAutoFit/>
          </a:bodyPr>
          <a:lstStyle/>
          <a:p>
            <a:pPr marL="12700" marR="5080">
              <a:lnSpc>
                <a:spcPts val="5620"/>
              </a:lnSpc>
              <a:spcBef>
                <a:spcPts val="800"/>
              </a:spcBef>
            </a:pPr>
            <a:r>
              <a:rPr dirty="0" sz="5200" spc="-490">
                <a:solidFill>
                  <a:srgbClr val="1C7CDB"/>
                </a:solidFill>
              </a:rPr>
              <a:t>Rank </a:t>
            </a:r>
            <a:r>
              <a:rPr dirty="0" sz="5200" spc="-315">
                <a:solidFill>
                  <a:srgbClr val="1C7CDB"/>
                </a:solidFill>
              </a:rPr>
              <a:t>Landing </a:t>
            </a:r>
            <a:r>
              <a:rPr dirty="0" sz="5200" spc="-305">
                <a:solidFill>
                  <a:srgbClr val="1C7CDB"/>
                </a:solidFill>
              </a:rPr>
              <a:t>Outcomes </a:t>
            </a:r>
            <a:r>
              <a:rPr dirty="0" sz="5200" spc="-260">
                <a:solidFill>
                  <a:srgbClr val="1C7CDB"/>
                </a:solidFill>
              </a:rPr>
              <a:t>Between  </a:t>
            </a:r>
            <a:r>
              <a:rPr dirty="0" sz="5200" spc="-240">
                <a:solidFill>
                  <a:srgbClr val="1C7CDB"/>
                </a:solidFill>
              </a:rPr>
              <a:t>2010-06-04 </a:t>
            </a:r>
            <a:r>
              <a:rPr dirty="0" sz="5200" spc="-280">
                <a:solidFill>
                  <a:srgbClr val="1C7CDB"/>
                </a:solidFill>
              </a:rPr>
              <a:t>and</a:t>
            </a:r>
            <a:r>
              <a:rPr dirty="0" sz="5200" spc="-265">
                <a:solidFill>
                  <a:srgbClr val="1C7CDB"/>
                </a:solidFill>
              </a:rPr>
              <a:t> </a:t>
            </a:r>
            <a:r>
              <a:rPr dirty="0" sz="5200" spc="-245">
                <a:solidFill>
                  <a:srgbClr val="1C7CDB"/>
                </a:solidFill>
              </a:rPr>
              <a:t>2017-03-20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916939" y="2393950"/>
            <a:ext cx="4923790" cy="3253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9235">
              <a:lnSpc>
                <a:spcPts val="2280"/>
              </a:lnSpc>
              <a:spcBef>
                <a:spcPts val="10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2000" spc="-15">
                <a:latin typeface="Arial"/>
                <a:cs typeface="Arial"/>
              </a:rPr>
              <a:t>We </a:t>
            </a:r>
            <a:r>
              <a:rPr dirty="0" sz="2000">
                <a:latin typeface="Arial"/>
                <a:cs typeface="Arial"/>
              </a:rPr>
              <a:t>selected Landing outcomes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 marR="5080">
              <a:lnSpc>
                <a:spcPct val="90100"/>
              </a:lnSpc>
              <a:spcBef>
                <a:spcPts val="114"/>
              </a:spcBef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5" b="1">
                <a:latin typeface="Arial"/>
                <a:cs typeface="Arial"/>
              </a:rPr>
              <a:t>COUNT </a:t>
            </a:r>
            <a:r>
              <a:rPr dirty="0" sz="2000">
                <a:latin typeface="Arial"/>
                <a:cs typeface="Arial"/>
              </a:rPr>
              <a:t>of landing outcomes from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 data and used the </a:t>
            </a:r>
            <a:r>
              <a:rPr dirty="0" sz="2000" b="1">
                <a:latin typeface="Arial"/>
                <a:cs typeface="Arial"/>
              </a:rPr>
              <a:t>WHERE </a:t>
            </a:r>
            <a:r>
              <a:rPr dirty="0" sz="2000">
                <a:latin typeface="Arial"/>
                <a:cs typeface="Arial"/>
              </a:rPr>
              <a:t>clause to  </a:t>
            </a:r>
            <a:r>
              <a:rPr dirty="0" sz="2000" spc="-5">
                <a:latin typeface="Arial"/>
                <a:cs typeface="Arial"/>
              </a:rPr>
              <a:t>filter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landing</a:t>
            </a:r>
            <a:endParaRPr sz="2000">
              <a:latin typeface="Arial"/>
              <a:cs typeface="Arial"/>
            </a:endParaRPr>
          </a:p>
          <a:p>
            <a:pPr marL="241300" marR="579755">
              <a:lnSpc>
                <a:spcPts val="2160"/>
              </a:lnSpc>
              <a:spcBef>
                <a:spcPts val="30"/>
              </a:spcBef>
            </a:pPr>
            <a:r>
              <a:rPr dirty="0" sz="2000">
                <a:latin typeface="Arial"/>
                <a:cs typeface="Arial"/>
              </a:rPr>
              <a:t>outcomes </a:t>
            </a:r>
            <a:r>
              <a:rPr dirty="0" sz="2000" b="1">
                <a:latin typeface="Arial"/>
                <a:cs typeface="Arial"/>
              </a:rPr>
              <a:t>BETWEEN </a:t>
            </a:r>
            <a:r>
              <a:rPr dirty="0" sz="2000">
                <a:latin typeface="Arial"/>
                <a:cs typeface="Arial"/>
              </a:rPr>
              <a:t>2010-06-04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 2010-03-20.</a:t>
            </a:r>
            <a:endParaRPr sz="2000">
              <a:latin typeface="Arial"/>
              <a:cs typeface="Arial"/>
            </a:endParaRPr>
          </a:p>
          <a:p>
            <a:pPr marL="241300" indent="-229235">
              <a:lnSpc>
                <a:spcPts val="2280"/>
              </a:lnSpc>
              <a:spcBef>
                <a:spcPts val="113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2000" spc="-15">
                <a:latin typeface="Arial"/>
                <a:cs typeface="Arial"/>
              </a:rPr>
              <a:t>We </a:t>
            </a:r>
            <a:r>
              <a:rPr dirty="0" sz="2000">
                <a:latin typeface="Arial"/>
                <a:cs typeface="Arial"/>
              </a:rPr>
              <a:t>applied the </a:t>
            </a:r>
            <a:r>
              <a:rPr dirty="0" sz="2000" b="1">
                <a:latin typeface="Arial"/>
                <a:cs typeface="Arial"/>
              </a:rPr>
              <a:t>GROUP BY </a:t>
            </a:r>
            <a:r>
              <a:rPr dirty="0" sz="2000">
                <a:latin typeface="Arial"/>
                <a:cs typeface="Arial"/>
              </a:rPr>
              <a:t>clause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241300" marR="741680">
              <a:lnSpc>
                <a:spcPts val="2160"/>
              </a:lnSpc>
              <a:spcBef>
                <a:spcPts val="150"/>
              </a:spcBef>
            </a:pPr>
            <a:r>
              <a:rPr dirty="0" sz="2000">
                <a:latin typeface="Arial"/>
                <a:cs typeface="Arial"/>
              </a:rPr>
              <a:t>group the landing outcomes and  the </a:t>
            </a:r>
            <a:r>
              <a:rPr dirty="0" sz="2000" b="1">
                <a:latin typeface="Arial"/>
                <a:cs typeface="Arial"/>
              </a:rPr>
              <a:t>ORDER BY </a:t>
            </a:r>
            <a:r>
              <a:rPr dirty="0" sz="2000">
                <a:latin typeface="Arial"/>
                <a:cs typeface="Arial"/>
              </a:rPr>
              <a:t>clause to order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241300" marR="166370">
              <a:lnSpc>
                <a:spcPts val="2160"/>
              </a:lnSpc>
            </a:pPr>
            <a:r>
              <a:rPr dirty="0" sz="2000">
                <a:latin typeface="Arial"/>
                <a:cs typeface="Arial"/>
              </a:rPr>
              <a:t>grouped landing outcome in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descending  </a:t>
            </a:r>
            <a:r>
              <a:rPr dirty="0" sz="2000" spc="-20">
                <a:latin typeface="Arial"/>
                <a:cs typeface="Arial"/>
              </a:rPr>
              <a:t>order.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1239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pc="-35"/>
              <a:t>Task</a:t>
            </a:r>
            <a:r>
              <a:rPr dirty="0" spc="-20"/>
              <a:t> </a:t>
            </a:r>
            <a:r>
              <a:rPr dirty="0"/>
              <a:t>10</a:t>
            </a:r>
          </a:p>
          <a:p>
            <a:pPr marL="241300" marR="382270" indent="-228600">
              <a:lnSpc>
                <a:spcPct val="901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/>
              <a:t>Rank the </a:t>
            </a:r>
            <a:r>
              <a:rPr dirty="0" spc="-5"/>
              <a:t>count </a:t>
            </a:r>
            <a:r>
              <a:rPr dirty="0"/>
              <a:t>of successful </a:t>
            </a:r>
            <a:r>
              <a:rPr dirty="0" spc="-5"/>
              <a:t>landing_outcomes  between </a:t>
            </a:r>
            <a:r>
              <a:rPr dirty="0" spc="5"/>
              <a:t>the </a:t>
            </a:r>
            <a:r>
              <a:rPr dirty="0" spc="-10"/>
              <a:t>date </a:t>
            </a:r>
            <a:r>
              <a:rPr dirty="0" spc="-5"/>
              <a:t>04-06-2010 </a:t>
            </a:r>
            <a:r>
              <a:rPr dirty="0"/>
              <a:t>and </a:t>
            </a:r>
            <a:r>
              <a:rPr dirty="0" spc="-5"/>
              <a:t>20-03-2017 </a:t>
            </a:r>
            <a:r>
              <a:rPr dirty="0"/>
              <a:t>in  </a:t>
            </a:r>
            <a:r>
              <a:rPr dirty="0" spc="-5"/>
              <a:t>descending</a:t>
            </a:r>
            <a:r>
              <a:rPr dirty="0" spc="-35"/>
              <a:t> </a:t>
            </a:r>
            <a:r>
              <a:rPr dirty="0" spc="-30"/>
              <a:t>order.</a:t>
            </a: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/>
              <a:t>In</a:t>
            </a:r>
            <a:r>
              <a:rPr dirty="0" spc="-15"/>
              <a:t> </a:t>
            </a:r>
            <a:r>
              <a:rPr dirty="0"/>
              <a:t>[37]:</a:t>
            </a:r>
          </a:p>
          <a:p>
            <a:pPr marL="241300" marR="956944" indent="-228600">
              <a:lnSpc>
                <a:spcPts val="1839"/>
              </a:lnSpc>
              <a:spcBef>
                <a:spcPts val="10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pc="-60" b="1">
                <a:latin typeface="Arial"/>
                <a:cs typeface="Arial"/>
              </a:rPr>
              <a:t>%sql </a:t>
            </a:r>
            <a:r>
              <a:rPr dirty="0" spc="-170">
                <a:latin typeface="Arial"/>
                <a:cs typeface="Arial"/>
              </a:rPr>
              <a:t>SELECT</a:t>
            </a:r>
            <a:r>
              <a:rPr dirty="0" spc="130">
                <a:latin typeface="Arial"/>
                <a:cs typeface="Arial"/>
              </a:rPr>
              <a:t> </a:t>
            </a:r>
            <a:r>
              <a:rPr dirty="0" spc="114">
                <a:latin typeface="Arial"/>
                <a:cs typeface="Arial"/>
              </a:rPr>
              <a:t>[Landing </a:t>
            </a:r>
            <a:r>
              <a:rPr dirty="0" spc="55">
                <a:latin typeface="Arial"/>
                <a:cs typeface="Arial"/>
              </a:rPr>
              <a:t>_Outcome],  </a:t>
            </a:r>
            <a:r>
              <a:rPr dirty="0" spc="185">
                <a:latin typeface="Arial"/>
                <a:cs typeface="Arial"/>
              </a:rPr>
              <a:t>count(*) </a:t>
            </a:r>
            <a:r>
              <a:rPr dirty="0" spc="35">
                <a:latin typeface="Arial"/>
                <a:cs typeface="Arial"/>
              </a:rPr>
              <a:t>as </a:t>
            </a:r>
            <a:r>
              <a:rPr dirty="0" spc="45">
                <a:latin typeface="Arial"/>
                <a:cs typeface="Arial"/>
              </a:rPr>
              <a:t>count_outcomes</a:t>
            </a:r>
            <a:r>
              <a:rPr dirty="0" spc="-5">
                <a:latin typeface="Arial"/>
                <a:cs typeface="Arial"/>
              </a:rPr>
              <a:t> </a:t>
            </a:r>
            <a:r>
              <a:rPr dirty="0" spc="459">
                <a:latin typeface="Arial"/>
                <a:cs typeface="Arial"/>
              </a:rPr>
              <a:t>\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pc="-320">
                <a:latin typeface="Arial"/>
                <a:cs typeface="Arial"/>
              </a:rPr>
              <a:t>FROM </a:t>
            </a:r>
            <a:r>
              <a:rPr dirty="0" spc="-180">
                <a:latin typeface="Arial"/>
                <a:cs typeface="Arial"/>
              </a:rPr>
              <a:t>SPACEXTBL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459">
                <a:latin typeface="Arial"/>
                <a:cs typeface="Arial"/>
              </a:rPr>
              <a:t>\</a:t>
            </a:r>
          </a:p>
          <a:p>
            <a:pPr marL="241300" indent="-228600">
              <a:lnSpc>
                <a:spcPts val="1939"/>
              </a:lnSpc>
              <a:spcBef>
                <a:spcPts val="79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pc="-335">
                <a:latin typeface="Arial"/>
                <a:cs typeface="Arial"/>
              </a:rPr>
              <a:t>WHERE </a:t>
            </a:r>
            <a:r>
              <a:rPr dirty="0" spc="-204">
                <a:latin typeface="Arial"/>
                <a:cs typeface="Arial"/>
              </a:rPr>
              <a:t>DATE </a:t>
            </a:r>
            <a:r>
              <a:rPr dirty="0" spc="20">
                <a:latin typeface="Arial"/>
                <a:cs typeface="Arial"/>
              </a:rPr>
              <a:t>between </a:t>
            </a:r>
            <a:r>
              <a:rPr dirty="0" spc="155">
                <a:latin typeface="Arial"/>
                <a:cs typeface="Arial"/>
              </a:rPr>
              <a:t>'04-06-2010'</a:t>
            </a:r>
            <a:r>
              <a:rPr dirty="0" spc="225">
                <a:latin typeface="Arial"/>
                <a:cs typeface="Arial"/>
              </a:rPr>
              <a:t> </a:t>
            </a:r>
            <a:r>
              <a:rPr dirty="0" spc="-80" b="1">
                <a:latin typeface="Arial"/>
                <a:cs typeface="Arial"/>
              </a:rPr>
              <a:t>and</a:t>
            </a:r>
          </a:p>
          <a:p>
            <a:pPr marL="241300">
              <a:lnSpc>
                <a:spcPts val="1830"/>
              </a:lnSpc>
            </a:pPr>
            <a:r>
              <a:rPr dirty="0" spc="155">
                <a:latin typeface="Arial"/>
                <a:cs typeface="Arial"/>
              </a:rPr>
              <a:t>'20-03-2017' </a:t>
            </a:r>
            <a:r>
              <a:rPr dirty="0" spc="60">
                <a:latin typeface="Arial"/>
                <a:cs typeface="Arial"/>
              </a:rPr>
              <a:t>group </a:t>
            </a:r>
            <a:r>
              <a:rPr dirty="0" spc="35">
                <a:latin typeface="Arial"/>
                <a:cs typeface="Arial"/>
              </a:rPr>
              <a:t>by</a:t>
            </a:r>
            <a:r>
              <a:rPr dirty="0" spc="10">
                <a:latin typeface="Arial"/>
                <a:cs typeface="Arial"/>
              </a:rPr>
              <a:t> </a:t>
            </a:r>
            <a:r>
              <a:rPr dirty="0" spc="120">
                <a:latin typeface="Arial"/>
                <a:cs typeface="Arial"/>
              </a:rPr>
              <a:t>[Landing</a:t>
            </a:r>
          </a:p>
          <a:p>
            <a:pPr marL="241300">
              <a:lnSpc>
                <a:spcPts val="1930"/>
              </a:lnSpc>
            </a:pPr>
            <a:r>
              <a:rPr dirty="0" spc="10">
                <a:latin typeface="Arial"/>
                <a:cs typeface="Arial"/>
              </a:rPr>
              <a:t>_Outcome] </a:t>
            </a:r>
            <a:r>
              <a:rPr dirty="0" spc="145">
                <a:latin typeface="Arial"/>
                <a:cs typeface="Arial"/>
              </a:rPr>
              <a:t>order </a:t>
            </a:r>
            <a:r>
              <a:rPr dirty="0" spc="35">
                <a:latin typeface="Arial"/>
                <a:cs typeface="Arial"/>
              </a:rPr>
              <a:t>by </a:t>
            </a:r>
            <a:r>
              <a:rPr dirty="0" spc="45">
                <a:latin typeface="Arial"/>
                <a:cs typeface="Arial"/>
              </a:rPr>
              <a:t>count_outcomes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105">
                <a:latin typeface="Arial"/>
                <a:cs typeface="Arial"/>
              </a:rPr>
              <a:t>DESC;</a:t>
            </a: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pc="-5"/>
              <a:t>See </a:t>
            </a:r>
            <a:r>
              <a:rPr dirty="0" spc="5"/>
              <a:t>the </a:t>
            </a:r>
            <a:r>
              <a:rPr dirty="0" spc="-5"/>
              <a:t>results </a:t>
            </a:r>
            <a:r>
              <a:rPr dirty="0"/>
              <a:t>in </a:t>
            </a:r>
            <a:r>
              <a:rPr dirty="0" spc="5"/>
              <a:t>the </a:t>
            </a:r>
            <a:r>
              <a:rPr dirty="0" spc="-5"/>
              <a:t>next</a:t>
            </a:r>
            <a:r>
              <a:rPr dirty="0" spc="-75"/>
              <a:t> </a:t>
            </a:r>
            <a:r>
              <a:rPr dirty="0"/>
              <a:t>slide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/>
          </a:p>
          <a:p>
            <a:pPr algn="r" marR="297815">
              <a:lnSpc>
                <a:spcPct val="100000"/>
              </a:lnSpc>
            </a:pPr>
            <a:r>
              <a:rPr dirty="0" sz="1200"/>
              <a:t>47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12945" cy="6858000"/>
          </a:xfrm>
          <a:custGeom>
            <a:avLst/>
            <a:gdLst/>
            <a:ahLst/>
            <a:cxnLst/>
            <a:rect l="l" t="t" r="r" b="b"/>
            <a:pathLst>
              <a:path w="4512945" h="6858000">
                <a:moveTo>
                  <a:pt x="2579624" y="0"/>
                </a:moveTo>
                <a:lnTo>
                  <a:pt x="0" y="0"/>
                </a:lnTo>
                <a:lnTo>
                  <a:pt x="0" y="6857999"/>
                </a:lnTo>
                <a:lnTo>
                  <a:pt x="2579624" y="6857999"/>
                </a:lnTo>
                <a:lnTo>
                  <a:pt x="2623967" y="6830809"/>
                </a:lnTo>
                <a:lnTo>
                  <a:pt x="2664305" y="6805301"/>
                </a:lnTo>
                <a:lnTo>
                  <a:pt x="2704317" y="6779328"/>
                </a:lnTo>
                <a:lnTo>
                  <a:pt x="2743999" y="6752894"/>
                </a:lnTo>
                <a:lnTo>
                  <a:pt x="2783346" y="6726003"/>
                </a:lnTo>
                <a:lnTo>
                  <a:pt x="2822356" y="6698658"/>
                </a:lnTo>
                <a:lnTo>
                  <a:pt x="2861024" y="6670863"/>
                </a:lnTo>
                <a:lnTo>
                  <a:pt x="2899346" y="6642622"/>
                </a:lnTo>
                <a:lnTo>
                  <a:pt x="2937320" y="6613939"/>
                </a:lnTo>
                <a:lnTo>
                  <a:pt x="2974940" y="6584817"/>
                </a:lnTo>
                <a:lnTo>
                  <a:pt x="3012204" y="6555261"/>
                </a:lnTo>
                <a:lnTo>
                  <a:pt x="3049107" y="6525274"/>
                </a:lnTo>
                <a:lnTo>
                  <a:pt x="3085645" y="6494861"/>
                </a:lnTo>
                <a:lnTo>
                  <a:pt x="3121815" y="6464023"/>
                </a:lnTo>
                <a:lnTo>
                  <a:pt x="3157614" y="6432767"/>
                </a:lnTo>
                <a:lnTo>
                  <a:pt x="3193036" y="6401095"/>
                </a:lnTo>
                <a:lnTo>
                  <a:pt x="3228079" y="6369011"/>
                </a:lnTo>
                <a:lnTo>
                  <a:pt x="3262739" y="6336518"/>
                </a:lnTo>
                <a:lnTo>
                  <a:pt x="3297011" y="6303622"/>
                </a:lnTo>
                <a:lnTo>
                  <a:pt x="3330893" y="6270325"/>
                </a:lnTo>
                <a:lnTo>
                  <a:pt x="3364379" y="6236632"/>
                </a:lnTo>
                <a:lnTo>
                  <a:pt x="3397467" y="6202546"/>
                </a:lnTo>
                <a:lnTo>
                  <a:pt x="3430153" y="6168070"/>
                </a:lnTo>
                <a:lnTo>
                  <a:pt x="3462432" y="6133210"/>
                </a:lnTo>
                <a:lnTo>
                  <a:pt x="3494302" y="6097968"/>
                </a:lnTo>
                <a:lnTo>
                  <a:pt x="3525758" y="6062348"/>
                </a:lnTo>
                <a:lnTo>
                  <a:pt x="3556796" y="6026355"/>
                </a:lnTo>
                <a:lnTo>
                  <a:pt x="3587413" y="5989991"/>
                </a:lnTo>
                <a:lnTo>
                  <a:pt x="3617604" y="5953261"/>
                </a:lnTo>
                <a:lnTo>
                  <a:pt x="3647367" y="5916169"/>
                </a:lnTo>
                <a:lnTo>
                  <a:pt x="3676697" y="5878718"/>
                </a:lnTo>
                <a:lnTo>
                  <a:pt x="3705590" y="5840912"/>
                </a:lnTo>
                <a:lnTo>
                  <a:pt x="3734043" y="5802755"/>
                </a:lnTo>
                <a:lnTo>
                  <a:pt x="3762051" y="5764251"/>
                </a:lnTo>
                <a:lnTo>
                  <a:pt x="3789612" y="5725403"/>
                </a:lnTo>
                <a:lnTo>
                  <a:pt x="3816721" y="5686216"/>
                </a:lnTo>
                <a:lnTo>
                  <a:pt x="3843375" y="5646692"/>
                </a:lnTo>
                <a:lnTo>
                  <a:pt x="3869569" y="5606837"/>
                </a:lnTo>
                <a:lnTo>
                  <a:pt x="3895300" y="5566653"/>
                </a:lnTo>
                <a:lnTo>
                  <a:pt x="3920564" y="5526145"/>
                </a:lnTo>
                <a:lnTo>
                  <a:pt x="3945357" y="5485316"/>
                </a:lnTo>
                <a:lnTo>
                  <a:pt x="3969676" y="5444170"/>
                </a:lnTo>
                <a:lnTo>
                  <a:pt x="3993516" y="5402712"/>
                </a:lnTo>
                <a:lnTo>
                  <a:pt x="4016874" y="5360943"/>
                </a:lnTo>
                <a:lnTo>
                  <a:pt x="4039747" y="5318870"/>
                </a:lnTo>
                <a:lnTo>
                  <a:pt x="4062129" y="5276494"/>
                </a:lnTo>
                <a:lnTo>
                  <a:pt x="4084018" y="5233821"/>
                </a:lnTo>
                <a:lnTo>
                  <a:pt x="4105410" y="5190854"/>
                </a:lnTo>
                <a:lnTo>
                  <a:pt x="4126300" y="5147596"/>
                </a:lnTo>
                <a:lnTo>
                  <a:pt x="4146686" y="5104052"/>
                </a:lnTo>
                <a:lnTo>
                  <a:pt x="4166563" y="5060225"/>
                </a:lnTo>
                <a:lnTo>
                  <a:pt x="4185927" y="5016119"/>
                </a:lnTo>
                <a:lnTo>
                  <a:pt x="4204775" y="4971738"/>
                </a:lnTo>
                <a:lnTo>
                  <a:pt x="4223103" y="4927085"/>
                </a:lnTo>
                <a:lnTo>
                  <a:pt x="4240907" y="4882165"/>
                </a:lnTo>
                <a:lnTo>
                  <a:pt x="4258183" y="4836982"/>
                </a:lnTo>
                <a:lnTo>
                  <a:pt x="4274928" y="4791538"/>
                </a:lnTo>
                <a:lnTo>
                  <a:pt x="4291137" y="4745838"/>
                </a:lnTo>
                <a:lnTo>
                  <a:pt x="4306808" y="4699886"/>
                </a:lnTo>
                <a:lnTo>
                  <a:pt x="4321935" y="4653686"/>
                </a:lnTo>
                <a:lnTo>
                  <a:pt x="4336516" y="4607240"/>
                </a:lnTo>
                <a:lnTo>
                  <a:pt x="4350546" y="4560554"/>
                </a:lnTo>
                <a:lnTo>
                  <a:pt x="4364022" y="4513630"/>
                </a:lnTo>
                <a:lnTo>
                  <a:pt x="4376939" y="4466474"/>
                </a:lnTo>
                <a:lnTo>
                  <a:pt x="4389295" y="4419087"/>
                </a:lnTo>
                <a:lnTo>
                  <a:pt x="4401085" y="4371475"/>
                </a:lnTo>
                <a:lnTo>
                  <a:pt x="4412306" y="4323641"/>
                </a:lnTo>
                <a:lnTo>
                  <a:pt x="4422953" y="4275589"/>
                </a:lnTo>
                <a:lnTo>
                  <a:pt x="4433024" y="4227322"/>
                </a:lnTo>
                <a:lnTo>
                  <a:pt x="4442513" y="4178845"/>
                </a:lnTo>
                <a:lnTo>
                  <a:pt x="4451418" y="4130161"/>
                </a:lnTo>
                <a:lnTo>
                  <a:pt x="4459734" y="4081274"/>
                </a:lnTo>
                <a:lnTo>
                  <a:pt x="4467458" y="4032188"/>
                </a:lnTo>
                <a:lnTo>
                  <a:pt x="4474585" y="3982906"/>
                </a:lnTo>
                <a:lnTo>
                  <a:pt x="4481113" y="3933433"/>
                </a:lnTo>
                <a:lnTo>
                  <a:pt x="4487038" y="3883772"/>
                </a:lnTo>
                <a:lnTo>
                  <a:pt x="4492354" y="3833927"/>
                </a:lnTo>
                <a:lnTo>
                  <a:pt x="4497060" y="3783902"/>
                </a:lnTo>
                <a:lnTo>
                  <a:pt x="4501150" y="3733700"/>
                </a:lnTo>
                <a:lnTo>
                  <a:pt x="4504622" y="3683326"/>
                </a:lnTo>
                <a:lnTo>
                  <a:pt x="4507471" y="3632783"/>
                </a:lnTo>
                <a:lnTo>
                  <a:pt x="4509693" y="3582075"/>
                </a:lnTo>
                <a:lnTo>
                  <a:pt x="4511285" y="3531206"/>
                </a:lnTo>
                <a:lnTo>
                  <a:pt x="4512243" y="3480180"/>
                </a:lnTo>
                <a:lnTo>
                  <a:pt x="4512564" y="3429000"/>
                </a:lnTo>
                <a:lnTo>
                  <a:pt x="4512243" y="3377819"/>
                </a:lnTo>
                <a:lnTo>
                  <a:pt x="4511285" y="3326793"/>
                </a:lnTo>
                <a:lnTo>
                  <a:pt x="4509693" y="3275924"/>
                </a:lnTo>
                <a:lnTo>
                  <a:pt x="4507471" y="3225216"/>
                </a:lnTo>
                <a:lnTo>
                  <a:pt x="4504622" y="3174673"/>
                </a:lnTo>
                <a:lnTo>
                  <a:pt x="4501150" y="3124300"/>
                </a:lnTo>
                <a:lnTo>
                  <a:pt x="4497060" y="3074098"/>
                </a:lnTo>
                <a:lnTo>
                  <a:pt x="4492354" y="3024074"/>
                </a:lnTo>
                <a:lnTo>
                  <a:pt x="4487038" y="2974229"/>
                </a:lnTo>
                <a:lnTo>
                  <a:pt x="4481113" y="2924568"/>
                </a:lnTo>
                <a:lnTo>
                  <a:pt x="4474585" y="2875096"/>
                </a:lnTo>
                <a:lnTo>
                  <a:pt x="4467458" y="2825815"/>
                </a:lnTo>
                <a:lnTo>
                  <a:pt x="4459734" y="2776729"/>
                </a:lnTo>
                <a:lnTo>
                  <a:pt x="4451418" y="2727843"/>
                </a:lnTo>
                <a:lnTo>
                  <a:pt x="4442513" y="2679159"/>
                </a:lnTo>
                <a:lnTo>
                  <a:pt x="4433024" y="2630683"/>
                </a:lnTo>
                <a:lnTo>
                  <a:pt x="4422953" y="2582416"/>
                </a:lnTo>
                <a:lnTo>
                  <a:pt x="4412306" y="2534365"/>
                </a:lnTo>
                <a:lnTo>
                  <a:pt x="4401085" y="2486531"/>
                </a:lnTo>
                <a:lnTo>
                  <a:pt x="4389295" y="2438920"/>
                </a:lnTo>
                <a:lnTo>
                  <a:pt x="4376939" y="2391534"/>
                </a:lnTo>
                <a:lnTo>
                  <a:pt x="4364022" y="2344378"/>
                </a:lnTo>
                <a:lnTo>
                  <a:pt x="4350546" y="2297455"/>
                </a:lnTo>
                <a:lnTo>
                  <a:pt x="4336516" y="2250770"/>
                </a:lnTo>
                <a:lnTo>
                  <a:pt x="4321935" y="2204325"/>
                </a:lnTo>
                <a:lnTo>
                  <a:pt x="4306808" y="2158125"/>
                </a:lnTo>
                <a:lnTo>
                  <a:pt x="4291137" y="2112174"/>
                </a:lnTo>
                <a:lnTo>
                  <a:pt x="4274928" y="2066475"/>
                </a:lnTo>
                <a:lnTo>
                  <a:pt x="4258183" y="2021032"/>
                </a:lnTo>
                <a:lnTo>
                  <a:pt x="4240907" y="1975849"/>
                </a:lnTo>
                <a:lnTo>
                  <a:pt x="4223103" y="1930930"/>
                </a:lnTo>
                <a:lnTo>
                  <a:pt x="4204775" y="1886279"/>
                </a:lnTo>
                <a:lnTo>
                  <a:pt x="4185927" y="1841898"/>
                </a:lnTo>
                <a:lnTo>
                  <a:pt x="4166563" y="1797793"/>
                </a:lnTo>
                <a:lnTo>
                  <a:pt x="4146686" y="1753967"/>
                </a:lnTo>
                <a:lnTo>
                  <a:pt x="4126300" y="1710423"/>
                </a:lnTo>
                <a:lnTo>
                  <a:pt x="4105410" y="1667166"/>
                </a:lnTo>
                <a:lnTo>
                  <a:pt x="4084018" y="1624200"/>
                </a:lnTo>
                <a:lnTo>
                  <a:pt x="4062129" y="1581527"/>
                </a:lnTo>
                <a:lnTo>
                  <a:pt x="4039747" y="1539152"/>
                </a:lnTo>
                <a:lnTo>
                  <a:pt x="4016874" y="1497079"/>
                </a:lnTo>
                <a:lnTo>
                  <a:pt x="3993516" y="1455312"/>
                </a:lnTo>
                <a:lnTo>
                  <a:pt x="3969676" y="1413854"/>
                </a:lnTo>
                <a:lnTo>
                  <a:pt x="3945357" y="1372708"/>
                </a:lnTo>
                <a:lnTo>
                  <a:pt x="3920564" y="1331880"/>
                </a:lnTo>
                <a:lnTo>
                  <a:pt x="3895300" y="1291373"/>
                </a:lnTo>
                <a:lnTo>
                  <a:pt x="3869569" y="1251189"/>
                </a:lnTo>
                <a:lnTo>
                  <a:pt x="3843375" y="1211335"/>
                </a:lnTo>
                <a:lnTo>
                  <a:pt x="3816721" y="1171812"/>
                </a:lnTo>
                <a:lnTo>
                  <a:pt x="3789612" y="1132625"/>
                </a:lnTo>
                <a:lnTo>
                  <a:pt x="3762051" y="1093777"/>
                </a:lnTo>
                <a:lnTo>
                  <a:pt x="3734043" y="1055273"/>
                </a:lnTo>
                <a:lnTo>
                  <a:pt x="3705590" y="1017117"/>
                </a:lnTo>
                <a:lnTo>
                  <a:pt x="3676697" y="979311"/>
                </a:lnTo>
                <a:lnTo>
                  <a:pt x="3647367" y="941860"/>
                </a:lnTo>
                <a:lnTo>
                  <a:pt x="3617604" y="904768"/>
                </a:lnTo>
                <a:lnTo>
                  <a:pt x="3587413" y="868038"/>
                </a:lnTo>
                <a:lnTo>
                  <a:pt x="3556796" y="831675"/>
                </a:lnTo>
                <a:lnTo>
                  <a:pt x="3525758" y="795681"/>
                </a:lnTo>
                <a:lnTo>
                  <a:pt x="3494302" y="760062"/>
                </a:lnTo>
                <a:lnTo>
                  <a:pt x="3462432" y="724820"/>
                </a:lnTo>
                <a:lnTo>
                  <a:pt x="3430153" y="689959"/>
                </a:lnTo>
                <a:lnTo>
                  <a:pt x="3397467" y="655483"/>
                </a:lnTo>
                <a:lnTo>
                  <a:pt x="3364379" y="621397"/>
                </a:lnTo>
                <a:lnTo>
                  <a:pt x="3330893" y="587703"/>
                </a:lnTo>
                <a:lnTo>
                  <a:pt x="3297011" y="554406"/>
                </a:lnTo>
                <a:lnTo>
                  <a:pt x="3262739" y="521509"/>
                </a:lnTo>
                <a:lnTo>
                  <a:pt x="3228079" y="489017"/>
                </a:lnTo>
                <a:lnTo>
                  <a:pt x="3193036" y="456932"/>
                </a:lnTo>
                <a:lnTo>
                  <a:pt x="3157614" y="425259"/>
                </a:lnTo>
                <a:lnTo>
                  <a:pt x="3121815" y="394002"/>
                </a:lnTo>
                <a:lnTo>
                  <a:pt x="3085645" y="363164"/>
                </a:lnTo>
                <a:lnTo>
                  <a:pt x="3049107" y="332749"/>
                </a:lnTo>
                <a:lnTo>
                  <a:pt x="3012204" y="302761"/>
                </a:lnTo>
                <a:lnTo>
                  <a:pt x="2974940" y="273204"/>
                </a:lnTo>
                <a:lnTo>
                  <a:pt x="2937320" y="244081"/>
                </a:lnTo>
                <a:lnTo>
                  <a:pt x="2899346" y="215397"/>
                </a:lnTo>
                <a:lnTo>
                  <a:pt x="2861024" y="187155"/>
                </a:lnTo>
                <a:lnTo>
                  <a:pt x="2822356" y="159359"/>
                </a:lnTo>
                <a:lnTo>
                  <a:pt x="2783346" y="132012"/>
                </a:lnTo>
                <a:lnTo>
                  <a:pt x="2743999" y="105119"/>
                </a:lnTo>
                <a:lnTo>
                  <a:pt x="2704317" y="78684"/>
                </a:lnTo>
                <a:lnTo>
                  <a:pt x="2664305" y="52709"/>
                </a:lnTo>
                <a:lnTo>
                  <a:pt x="2623967" y="27199"/>
                </a:lnTo>
                <a:lnTo>
                  <a:pt x="257962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6939" y="1196162"/>
            <a:ext cx="2462530" cy="304419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5"/>
              </a:spcBef>
            </a:pPr>
            <a:r>
              <a:rPr dirty="0" sz="3600" spc="-340">
                <a:solidFill>
                  <a:srgbClr val="0A48CA"/>
                </a:solidFill>
                <a:latin typeface="Arial"/>
                <a:cs typeface="Arial"/>
              </a:rPr>
              <a:t>Rank </a:t>
            </a:r>
            <a:r>
              <a:rPr dirty="0" sz="3600" spc="-220">
                <a:solidFill>
                  <a:srgbClr val="0A48CA"/>
                </a:solidFill>
                <a:latin typeface="Arial"/>
                <a:cs typeface="Arial"/>
              </a:rPr>
              <a:t>Landing  </a:t>
            </a:r>
            <a:r>
              <a:rPr dirty="0" sz="3600" spc="-210">
                <a:solidFill>
                  <a:srgbClr val="0A48CA"/>
                </a:solidFill>
                <a:latin typeface="Arial"/>
                <a:cs typeface="Arial"/>
              </a:rPr>
              <a:t>Outcomes  </a:t>
            </a:r>
            <a:r>
              <a:rPr dirty="0" sz="3600" spc="-180">
                <a:solidFill>
                  <a:srgbClr val="0A48CA"/>
                </a:solidFill>
                <a:latin typeface="Arial"/>
                <a:cs typeface="Arial"/>
              </a:rPr>
              <a:t>Between  </a:t>
            </a:r>
            <a:r>
              <a:rPr dirty="0" sz="3600" spc="-160">
                <a:solidFill>
                  <a:srgbClr val="0A48CA"/>
                </a:solidFill>
                <a:latin typeface="Arial"/>
                <a:cs typeface="Arial"/>
              </a:rPr>
              <a:t>2010-06-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3675"/>
              </a:lnSpc>
            </a:pPr>
            <a:r>
              <a:rPr dirty="0" sz="3600" spc="-180">
                <a:solidFill>
                  <a:srgbClr val="0A48CA"/>
                </a:solidFill>
                <a:latin typeface="Arial"/>
                <a:cs typeface="Arial"/>
              </a:rPr>
              <a:t>04 </a:t>
            </a:r>
            <a:r>
              <a:rPr dirty="0" sz="3600" spc="-190">
                <a:solidFill>
                  <a:srgbClr val="0A48CA"/>
                </a:solidFill>
                <a:latin typeface="Arial"/>
                <a:cs typeface="Arial"/>
              </a:rPr>
              <a:t>and</a:t>
            </a:r>
            <a:r>
              <a:rPr dirty="0" sz="3600" spc="-27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0A48CA"/>
                </a:solidFill>
                <a:latin typeface="Arial"/>
                <a:cs typeface="Arial"/>
              </a:rPr>
              <a:t>2017-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4105"/>
              </a:lnSpc>
            </a:pPr>
            <a:r>
              <a:rPr dirty="0" sz="3600" spc="-165">
                <a:solidFill>
                  <a:srgbClr val="0A48CA"/>
                </a:solidFill>
                <a:latin typeface="Arial"/>
                <a:cs typeface="Arial"/>
              </a:rPr>
              <a:t>03-20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508" y="644651"/>
            <a:ext cx="6292850" cy="0"/>
          </a:xfrm>
          <a:custGeom>
            <a:avLst/>
            <a:gdLst/>
            <a:ahLst/>
            <a:cxnLst/>
            <a:rect l="l" t="t" r="r" b="b"/>
            <a:pathLst>
              <a:path w="6292850" h="0">
                <a:moveTo>
                  <a:pt x="0" y="0"/>
                </a:moveTo>
                <a:lnTo>
                  <a:pt x="6292595" y="0"/>
                </a:lnTo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90820" y="673049"/>
            <a:ext cx="24530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latin typeface="Carlito"/>
                <a:cs typeface="Carlito"/>
              </a:rPr>
              <a:t>Landing</a:t>
            </a:r>
            <a:r>
              <a:rPr dirty="0" sz="2500" spc="-50">
                <a:latin typeface="Carlito"/>
                <a:cs typeface="Carlito"/>
              </a:rPr>
              <a:t> </a:t>
            </a:r>
            <a:r>
              <a:rPr dirty="0" sz="2500" spc="-15">
                <a:latin typeface="Carlito"/>
                <a:cs typeface="Carlito"/>
              </a:rPr>
              <a:t>_Outcome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3354" y="673049"/>
            <a:ext cx="21920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latin typeface="Carlito"/>
                <a:cs typeface="Carlito"/>
              </a:rPr>
              <a:t>count_outcomes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7508" y="1196339"/>
            <a:ext cx="6292850" cy="0"/>
          </a:xfrm>
          <a:custGeom>
            <a:avLst/>
            <a:gdLst/>
            <a:ahLst/>
            <a:cxnLst/>
            <a:rect l="l" t="t" r="r" b="b"/>
            <a:pathLst>
              <a:path w="6292850" h="0">
                <a:moveTo>
                  <a:pt x="0" y="0"/>
                </a:moveTo>
                <a:lnTo>
                  <a:pt x="6292595" y="0"/>
                </a:lnTo>
              </a:path>
            </a:pathLst>
          </a:custGeom>
          <a:ln w="12700">
            <a:solidFill>
              <a:srgbClr val="57B0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90820" y="1226566"/>
            <a:ext cx="10115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latin typeface="Carlito"/>
                <a:cs typeface="Carlito"/>
              </a:rPr>
              <a:t>Success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7257" y="1226566"/>
            <a:ext cx="34607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latin typeface="Carlito"/>
                <a:cs typeface="Carlito"/>
              </a:rPr>
              <a:t>20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07508" y="1749551"/>
            <a:ext cx="6292850" cy="0"/>
          </a:xfrm>
          <a:custGeom>
            <a:avLst/>
            <a:gdLst/>
            <a:ahLst/>
            <a:cxnLst/>
            <a:rect l="l" t="t" r="r" b="b"/>
            <a:pathLst>
              <a:path w="6292850" h="0">
                <a:moveTo>
                  <a:pt x="0" y="0"/>
                </a:moveTo>
                <a:lnTo>
                  <a:pt x="6292595" y="0"/>
                </a:lnTo>
              </a:path>
            </a:pathLst>
          </a:custGeom>
          <a:ln w="12700">
            <a:solidFill>
              <a:srgbClr val="54C6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90820" y="1779219"/>
            <a:ext cx="150749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latin typeface="Carlito"/>
                <a:cs typeface="Carlito"/>
              </a:rPr>
              <a:t>No</a:t>
            </a:r>
            <a:r>
              <a:rPr dirty="0" sz="2500" spc="-75">
                <a:latin typeface="Carlito"/>
                <a:cs typeface="Carlito"/>
              </a:rPr>
              <a:t> </a:t>
            </a:r>
            <a:r>
              <a:rPr dirty="0" sz="2500" spc="-15">
                <a:latin typeface="Carlito"/>
                <a:cs typeface="Carlito"/>
              </a:rPr>
              <a:t>attempt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9638" y="1779219"/>
            <a:ext cx="34607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latin typeface="Carlito"/>
                <a:cs typeface="Carlito"/>
              </a:rPr>
              <a:t>10</a:t>
            </a:r>
            <a:endParaRPr sz="2500">
              <a:latin typeface="Carlito"/>
              <a:cs typeface="Carlito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207508" y="2302764"/>
          <a:ext cx="6292850" cy="375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1640"/>
                <a:gridCol w="3330575"/>
              </a:tblGrid>
              <a:tr h="553212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 spc="-5">
                          <a:latin typeface="Carlito"/>
                          <a:cs typeface="Carlito"/>
                        </a:rPr>
                        <a:t>Success </a:t>
                      </a:r>
                      <a:r>
                        <a:rPr dirty="0" sz="2500" spc="-15">
                          <a:latin typeface="Carlito"/>
                          <a:cs typeface="Carlito"/>
                        </a:rPr>
                        <a:t>(drone</a:t>
                      </a:r>
                      <a:r>
                        <a:rPr dirty="0" sz="25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500" spc="-10">
                          <a:latin typeface="Carlito"/>
                          <a:cs typeface="Carlito"/>
                        </a:rPr>
                        <a:t>ship)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52C9B8"/>
                      </a:solidFill>
                      <a:prstDash val="solid"/>
                    </a:lnT>
                    <a:lnB w="12700">
                      <a:solidFill>
                        <a:srgbClr val="4FC6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8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52C9B8"/>
                      </a:solidFill>
                      <a:prstDash val="solid"/>
                    </a:lnT>
                    <a:lnB w="12700">
                      <a:solidFill>
                        <a:srgbClr val="4FC69C"/>
                      </a:solidFill>
                      <a:prstDash val="solid"/>
                    </a:lnB>
                  </a:tcPr>
                </a:tc>
              </a:tr>
              <a:tr h="553212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 spc="-5">
                          <a:latin typeface="Carlito"/>
                          <a:cs typeface="Carlito"/>
                        </a:rPr>
                        <a:t>Success </a:t>
                      </a:r>
                      <a:r>
                        <a:rPr dirty="0" sz="2500" spc="-10">
                          <a:latin typeface="Carlito"/>
                          <a:cs typeface="Carlito"/>
                        </a:rPr>
                        <a:t>(ground</a:t>
                      </a:r>
                      <a:r>
                        <a:rPr dirty="0" sz="25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500" spc="-10">
                          <a:latin typeface="Carlito"/>
                          <a:cs typeface="Carlito"/>
                        </a:rPr>
                        <a:t>pad)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4FC69C"/>
                      </a:solidFill>
                      <a:prstDash val="solid"/>
                    </a:lnT>
                    <a:lnB w="12700">
                      <a:solidFill>
                        <a:srgbClr val="4BC3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6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4FC69C"/>
                      </a:solidFill>
                      <a:prstDash val="solid"/>
                    </a:lnT>
                    <a:lnB w="12700">
                      <a:solidFill>
                        <a:srgbClr val="4BC37E"/>
                      </a:solidFill>
                      <a:prstDash val="solid"/>
                    </a:lnB>
                  </a:tcPr>
                </a:tc>
              </a:tr>
              <a:tr h="553212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 spc="-20">
                          <a:latin typeface="Carlito"/>
                          <a:cs typeface="Carlito"/>
                        </a:rPr>
                        <a:t>Failure </a:t>
                      </a:r>
                      <a:r>
                        <a:rPr dirty="0" sz="2500" spc="-15">
                          <a:latin typeface="Carlito"/>
                          <a:cs typeface="Carlito"/>
                        </a:rPr>
                        <a:t>(drone</a:t>
                      </a:r>
                      <a:r>
                        <a:rPr dirty="0" sz="25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500" spc="-10">
                          <a:latin typeface="Carlito"/>
                          <a:cs typeface="Carlito"/>
                        </a:rPr>
                        <a:t>ship)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4BC37E"/>
                      </a:solidFill>
                      <a:prstDash val="solid"/>
                    </a:lnT>
                    <a:lnB w="12700">
                      <a:solidFill>
                        <a:srgbClr val="48BE6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4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4BC37E"/>
                      </a:solidFill>
                      <a:prstDash val="solid"/>
                    </a:lnT>
                    <a:lnB w="12700">
                      <a:solidFill>
                        <a:srgbClr val="48BE63"/>
                      </a:solidFill>
                      <a:prstDash val="solid"/>
                    </a:lnB>
                  </a:tcPr>
                </a:tc>
              </a:tr>
              <a:tr h="551688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500" spc="-20">
                          <a:latin typeface="Carlito"/>
                          <a:cs typeface="Carlito"/>
                        </a:rPr>
                        <a:t>Failure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48BE63"/>
                      </a:solidFill>
                      <a:prstDash val="solid"/>
                    </a:lnT>
                    <a:lnB w="12700">
                      <a:solidFill>
                        <a:srgbClr val="46B9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3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48BE63"/>
                      </a:solidFill>
                      <a:prstDash val="solid"/>
                    </a:lnT>
                    <a:lnB w="12700">
                      <a:solidFill>
                        <a:srgbClr val="46B948"/>
                      </a:solidFill>
                      <a:prstDash val="solid"/>
                    </a:lnB>
                  </a:tcPr>
                </a:tc>
              </a:tr>
              <a:tr h="553212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500" spc="-1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dirty="0" sz="25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500" spc="-5">
                          <a:latin typeface="Carlito"/>
                          <a:cs typeface="Carlito"/>
                        </a:rPr>
                        <a:t>(ocean)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46B948"/>
                      </a:solidFill>
                      <a:prstDash val="solid"/>
                    </a:lnT>
                    <a:lnB w="12700">
                      <a:solidFill>
                        <a:srgbClr val="5CB4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3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46B948"/>
                      </a:solidFill>
                      <a:prstDash val="solid"/>
                    </a:lnT>
                    <a:lnB w="12700">
                      <a:solidFill>
                        <a:srgbClr val="5CB446"/>
                      </a:solidFill>
                      <a:prstDash val="solid"/>
                    </a:lnB>
                  </a:tcPr>
                </a:tc>
              </a:tr>
              <a:tr h="553212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 spc="-20">
                          <a:latin typeface="Carlito"/>
                          <a:cs typeface="Carlito"/>
                        </a:rPr>
                        <a:t>Failure</a:t>
                      </a:r>
                      <a:r>
                        <a:rPr dirty="0" sz="2500" spc="-10">
                          <a:latin typeface="Carlito"/>
                          <a:cs typeface="Carlito"/>
                        </a:rPr>
                        <a:t> (parachute)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5CB4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2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5CB4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</a:tcPr>
                </a:tc>
              </a:tr>
              <a:tr h="439521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 spc="-5">
                          <a:latin typeface="Carlito"/>
                          <a:cs typeface="Carlito"/>
                        </a:rPr>
                        <a:t>No </a:t>
                      </a:r>
                      <a:r>
                        <a:rPr dirty="0" sz="2500" spc="-15">
                          <a:latin typeface="Carlito"/>
                          <a:cs typeface="Carlito"/>
                        </a:rPr>
                        <a:t>attempt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6FAC4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>
                          <a:latin typeface="Carlito"/>
                          <a:cs typeface="Carlito"/>
                        </a:rPr>
                        <a:t>1</a:t>
                      </a:r>
                      <a:endParaRPr sz="25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6FAC46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5296" y="2522220"/>
            <a:ext cx="5872480" cy="1815464"/>
          </a:xfrm>
          <a:custGeom>
            <a:avLst/>
            <a:gdLst/>
            <a:ahLst/>
            <a:cxnLst/>
            <a:rect l="l" t="t" r="r" b="b"/>
            <a:pathLst>
              <a:path w="5872480" h="1815464">
                <a:moveTo>
                  <a:pt x="5871972" y="0"/>
                </a:moveTo>
                <a:lnTo>
                  <a:pt x="0" y="0"/>
                </a:lnTo>
                <a:lnTo>
                  <a:pt x="0" y="1815083"/>
                </a:lnTo>
                <a:lnTo>
                  <a:pt x="5871972" y="1815083"/>
                </a:lnTo>
                <a:lnTo>
                  <a:pt x="5871972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16736" y="2533014"/>
            <a:ext cx="13798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 spc="-85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r>
              <a:rPr dirty="0" sz="2800" spc="-3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6915" y="3813428"/>
            <a:ext cx="6343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 spc="-114">
                <a:solidFill>
                  <a:srgbClr val="FFFFFF"/>
                </a:solidFill>
                <a:latin typeface="Arial"/>
                <a:cs typeface="Arial"/>
              </a:rPr>
              <a:t>lysis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6736" y="3386150"/>
            <a:ext cx="231330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2800" spc="-125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dirty="0" sz="2800" spc="-110">
                <a:solidFill>
                  <a:srgbClr val="FFFFFF"/>
                </a:solidFill>
                <a:latin typeface="Arial"/>
                <a:cs typeface="Arial"/>
              </a:rPr>
              <a:t>Sites  </a:t>
            </a:r>
            <a:r>
              <a:rPr dirty="0" sz="2800" spc="-65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dirty="0" sz="2800" spc="-3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6705" y="2834766"/>
            <a:ext cx="2197100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84175" marR="5080" indent="-372110">
              <a:lnSpc>
                <a:spcPts val="3890"/>
              </a:lnSpc>
              <a:spcBef>
                <a:spcPts val="585"/>
              </a:spcBef>
            </a:pPr>
            <a:r>
              <a:rPr dirty="0" sz="3600" spc="-145">
                <a:solidFill>
                  <a:srgbClr val="252525"/>
                </a:solidFill>
                <a:latin typeface="Arial"/>
                <a:cs typeface="Arial"/>
              </a:rPr>
              <a:t>Folium</a:t>
            </a:r>
            <a:r>
              <a:rPr dirty="0" sz="3600" spc="-459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252525"/>
                </a:solidFill>
                <a:latin typeface="Arial"/>
                <a:cs typeface="Arial"/>
              </a:rPr>
              <a:t>Map  </a:t>
            </a:r>
            <a:r>
              <a:rPr dirty="0" sz="3600" spc="-475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3600" spc="-204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dirty="0" sz="3600" spc="-75">
                <a:solidFill>
                  <a:srgbClr val="252525"/>
                </a:solidFill>
                <a:latin typeface="Arial"/>
                <a:cs typeface="Arial"/>
              </a:rPr>
              <a:t>mm</a:t>
            </a:r>
            <a:r>
              <a:rPr dirty="0" sz="3600" spc="-30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3600" spc="-65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3600" spc="-75">
                <a:solidFill>
                  <a:srgbClr val="252525"/>
                </a:solidFill>
                <a:latin typeface="Arial"/>
                <a:cs typeface="Arial"/>
              </a:rPr>
              <a:t>y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92700" y="621538"/>
            <a:ext cx="6219190" cy="880110"/>
          </a:xfrm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194945" marR="5080" indent="-182880">
              <a:lnSpc>
                <a:spcPct val="90100"/>
              </a:lnSpc>
              <a:spcBef>
                <a:spcPts val="340"/>
              </a:spcBef>
            </a:pPr>
            <a:r>
              <a:rPr dirty="0" sz="2000" spc="-1035">
                <a:solidFill>
                  <a:srgbClr val="40B9D2"/>
                </a:solidFill>
              </a:rPr>
              <a:t></a:t>
            </a:r>
            <a:r>
              <a:rPr dirty="0" sz="2000" spc="155">
                <a:solidFill>
                  <a:srgbClr val="40B9D2"/>
                </a:solidFill>
              </a:rPr>
              <a:t> </a:t>
            </a:r>
            <a:r>
              <a:rPr dirty="0" sz="2000" spc="185" b="1">
                <a:solidFill>
                  <a:srgbClr val="1C7CDB"/>
                </a:solidFill>
                <a:latin typeface="Arial"/>
                <a:cs typeface="Arial"/>
              </a:rPr>
              <a:t>•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1C7CDB"/>
                </a:solidFill>
                <a:latin typeface="Arial"/>
                <a:cs typeface="Arial"/>
              </a:rPr>
              <a:t>Folium</a:t>
            </a:r>
            <a:r>
              <a:rPr dirty="0" sz="2000" spc="-17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1C7CDB"/>
                </a:solidFill>
                <a:latin typeface="Arial"/>
                <a:cs typeface="Arial"/>
              </a:rPr>
              <a:t>Markers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 b="1">
                <a:solidFill>
                  <a:srgbClr val="1C7CDB"/>
                </a:solidFill>
                <a:latin typeface="Arial"/>
                <a:cs typeface="Arial"/>
              </a:rPr>
              <a:t>were</a:t>
            </a:r>
            <a:r>
              <a:rPr dirty="0" sz="2000" spc="-15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used</a:t>
            </a:r>
            <a:r>
              <a:rPr dirty="0" sz="2000" spc="-17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show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8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SpaceX</a:t>
            </a:r>
            <a:r>
              <a:rPr dirty="0" sz="2000" spc="-16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launch  </a:t>
            </a:r>
            <a:r>
              <a:rPr dirty="0" sz="2000" spc="-114" b="1">
                <a:solidFill>
                  <a:srgbClr val="1C7CDB"/>
                </a:solidFill>
                <a:latin typeface="Arial"/>
                <a:cs typeface="Arial"/>
              </a:rPr>
              <a:t>sites </a:t>
            </a:r>
            <a:r>
              <a:rPr dirty="0" sz="2000" spc="-100" b="1">
                <a:solidFill>
                  <a:srgbClr val="1C7CDB"/>
                </a:solidFill>
                <a:latin typeface="Arial"/>
                <a:cs typeface="Arial"/>
              </a:rPr>
              <a:t>and </a:t>
            </a:r>
            <a:r>
              <a:rPr dirty="0" sz="2000" spc="-50" b="1">
                <a:solidFill>
                  <a:srgbClr val="1C7CDB"/>
                </a:solidFill>
                <a:latin typeface="Arial"/>
                <a:cs typeface="Arial"/>
              </a:rPr>
              <a:t>their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nearest </a:t>
            </a:r>
            <a:r>
              <a:rPr dirty="0" sz="2000" spc="-55" b="1">
                <a:solidFill>
                  <a:srgbClr val="1C7CDB"/>
                </a:solidFill>
                <a:latin typeface="Arial"/>
                <a:cs typeface="Arial"/>
              </a:rPr>
              <a:t>important </a:t>
            </a:r>
            <a:r>
              <a:rPr dirty="0" sz="2000" spc="-110" b="1">
                <a:solidFill>
                  <a:srgbClr val="1C7CDB"/>
                </a:solidFill>
                <a:latin typeface="Arial"/>
                <a:cs typeface="Arial"/>
              </a:rPr>
              <a:t>landmarks </a:t>
            </a:r>
            <a:r>
              <a:rPr dirty="0" sz="2000" spc="-80" b="1">
                <a:solidFill>
                  <a:srgbClr val="1C7CDB"/>
                </a:solidFill>
                <a:latin typeface="Arial"/>
                <a:cs typeface="Arial"/>
              </a:rPr>
              <a:t>like  </a:t>
            </a:r>
            <a:r>
              <a:rPr dirty="0" sz="2000" spc="-75" b="1">
                <a:solidFill>
                  <a:srgbClr val="1C7CDB"/>
                </a:solidFill>
                <a:latin typeface="Arial"/>
                <a:cs typeface="Arial"/>
              </a:rPr>
              <a:t>railways, </a:t>
            </a:r>
            <a:r>
              <a:rPr dirty="0" sz="2000" spc="-95" b="1">
                <a:solidFill>
                  <a:srgbClr val="1C7CDB"/>
                </a:solidFill>
                <a:latin typeface="Arial"/>
                <a:cs typeface="Arial"/>
              </a:rPr>
              <a:t>highways, </a:t>
            </a:r>
            <a:r>
              <a:rPr dirty="0" sz="2000" spc="-105" b="1">
                <a:solidFill>
                  <a:srgbClr val="1C7CDB"/>
                </a:solidFill>
                <a:latin typeface="Arial"/>
                <a:cs typeface="Arial"/>
              </a:rPr>
              <a:t>cities </a:t>
            </a:r>
            <a:r>
              <a:rPr dirty="0" sz="2000" spc="-100" b="1">
                <a:solidFill>
                  <a:srgbClr val="1C7CDB"/>
                </a:solidFill>
                <a:latin typeface="Arial"/>
                <a:cs typeface="Arial"/>
              </a:rPr>
              <a:t>and</a:t>
            </a:r>
            <a:r>
              <a:rPr dirty="0" sz="2000" spc="-3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1C7CDB"/>
                </a:solidFill>
                <a:latin typeface="Arial"/>
                <a:cs typeface="Arial"/>
              </a:rPr>
              <a:t>coastlines.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2700" y="1623187"/>
            <a:ext cx="6343015" cy="4333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5580" indent="-182880">
              <a:lnSpc>
                <a:spcPts val="2280"/>
              </a:lnSpc>
              <a:spcBef>
                <a:spcPts val="10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185" b="1">
                <a:solidFill>
                  <a:srgbClr val="1C7CDB"/>
                </a:solidFill>
                <a:latin typeface="Arial"/>
                <a:cs typeface="Arial"/>
              </a:rPr>
              <a:t>•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Polylines</a:t>
            </a:r>
            <a:r>
              <a:rPr dirty="0" sz="2000" spc="-17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 b="1">
                <a:solidFill>
                  <a:srgbClr val="1C7CDB"/>
                </a:solidFill>
                <a:latin typeface="Arial"/>
                <a:cs typeface="Arial"/>
              </a:rPr>
              <a:t>were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used</a:t>
            </a:r>
            <a:r>
              <a:rPr dirty="0" sz="2000" spc="-16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1C7CDB"/>
                </a:solidFill>
                <a:latin typeface="Arial"/>
                <a:cs typeface="Arial"/>
              </a:rPr>
              <a:t>connect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launch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1C7CDB"/>
                </a:solidFill>
                <a:latin typeface="Arial"/>
                <a:cs typeface="Arial"/>
              </a:rPr>
              <a:t>sites</a:t>
            </a:r>
            <a:r>
              <a:rPr dirty="0" sz="2000" spc="-15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1C7CDB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280"/>
              </a:lnSpc>
            </a:pPr>
            <a:r>
              <a:rPr dirty="0" sz="2000" spc="-50" b="1">
                <a:solidFill>
                  <a:srgbClr val="1C7CDB"/>
                </a:solidFill>
                <a:latin typeface="Arial"/>
                <a:cs typeface="Arial"/>
              </a:rPr>
              <a:t>their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nearest land</a:t>
            </a:r>
            <a:r>
              <a:rPr dirty="0" sz="2000" spc="-3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1C7CDB"/>
                </a:solidFill>
                <a:latin typeface="Arial"/>
                <a:cs typeface="Arial"/>
              </a:rPr>
              <a:t>marks.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ts val="2280"/>
              </a:lnSpc>
              <a:spcBef>
                <a:spcPts val="115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185" b="1">
                <a:solidFill>
                  <a:srgbClr val="1C7CDB"/>
                </a:solidFill>
                <a:latin typeface="Arial"/>
                <a:cs typeface="Arial"/>
              </a:rPr>
              <a:t>•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1C7CDB"/>
                </a:solidFill>
                <a:latin typeface="Arial"/>
                <a:cs typeface="Arial"/>
              </a:rPr>
              <a:t>Furthermore,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5" b="1">
                <a:solidFill>
                  <a:srgbClr val="1C7CDB"/>
                </a:solidFill>
                <a:latin typeface="Arial"/>
                <a:cs typeface="Arial"/>
              </a:rPr>
              <a:t>Folium</a:t>
            </a:r>
            <a:r>
              <a:rPr dirty="0" sz="2000" spc="-23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Circles</a:t>
            </a:r>
            <a:r>
              <a:rPr dirty="0" sz="2000" spc="-15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0" b="1">
                <a:solidFill>
                  <a:srgbClr val="1C7CDB"/>
                </a:solidFill>
                <a:latin typeface="Arial"/>
                <a:cs typeface="Arial"/>
              </a:rPr>
              <a:t>were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used</a:t>
            </a:r>
            <a:r>
              <a:rPr dirty="0" sz="2000" spc="-16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1C7CDB"/>
                </a:solidFill>
                <a:latin typeface="Arial"/>
                <a:cs typeface="Arial"/>
              </a:rPr>
              <a:t>highlight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ts val="2280"/>
              </a:lnSpc>
            </a:pPr>
            <a:r>
              <a:rPr dirty="0" sz="2000" spc="-125" b="1">
                <a:solidFill>
                  <a:srgbClr val="1C7CDB"/>
                </a:solidFill>
                <a:latin typeface="Arial"/>
                <a:cs typeface="Arial"/>
              </a:rPr>
              <a:t>circle </a:t>
            </a:r>
            <a:r>
              <a:rPr dirty="0" sz="2000" spc="-85" b="1">
                <a:solidFill>
                  <a:srgbClr val="1C7CDB"/>
                </a:solidFill>
                <a:latin typeface="Arial"/>
                <a:cs typeface="Arial"/>
              </a:rPr>
              <a:t>area </a:t>
            </a:r>
            <a:r>
              <a:rPr dirty="0" sz="2000" spc="-65" b="1">
                <a:solidFill>
                  <a:srgbClr val="1C7CDB"/>
                </a:solidFill>
                <a:latin typeface="Arial"/>
                <a:cs typeface="Arial"/>
              </a:rPr>
              <a:t>of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launch</a:t>
            </a:r>
            <a:r>
              <a:rPr dirty="0" sz="2000" spc="-3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sites.</a:t>
            </a:r>
            <a:endParaRPr sz="2000">
              <a:latin typeface="Arial"/>
              <a:cs typeface="Arial"/>
            </a:endParaRPr>
          </a:p>
          <a:p>
            <a:pPr marL="194945" marR="281305" indent="-182880">
              <a:lnSpc>
                <a:spcPts val="2160"/>
              </a:lnSpc>
              <a:spcBef>
                <a:spcPts val="1435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185" b="1">
                <a:solidFill>
                  <a:srgbClr val="1C7CDB"/>
                </a:solidFill>
                <a:latin typeface="Arial"/>
                <a:cs typeface="Arial"/>
              </a:rPr>
              <a:t>•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1C7CDB"/>
                </a:solidFill>
                <a:latin typeface="Arial"/>
                <a:cs typeface="Arial"/>
              </a:rPr>
              <a:t>order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1C7CDB"/>
                </a:solidFill>
                <a:latin typeface="Arial"/>
                <a:cs typeface="Arial"/>
              </a:rPr>
              <a:t>mark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success/failed</a:t>
            </a:r>
            <a:r>
              <a:rPr dirty="0" sz="2000" spc="-17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launches</a:t>
            </a:r>
            <a:r>
              <a:rPr dirty="0" sz="2000" spc="-16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1C7CDB"/>
                </a:solidFill>
                <a:latin typeface="Arial"/>
                <a:cs typeface="Arial"/>
              </a:rPr>
              <a:t>for</a:t>
            </a:r>
            <a:r>
              <a:rPr dirty="0" sz="2000" spc="-12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70" b="1">
                <a:solidFill>
                  <a:srgbClr val="1C7CDB"/>
                </a:solidFill>
                <a:latin typeface="Arial"/>
                <a:cs typeface="Arial"/>
              </a:rPr>
              <a:t>each  </a:t>
            </a:r>
            <a:r>
              <a:rPr dirty="0" sz="2000" spc="-50" b="1">
                <a:solidFill>
                  <a:srgbClr val="1C7CDB"/>
                </a:solidFill>
                <a:latin typeface="Arial"/>
                <a:cs typeface="Arial"/>
              </a:rPr>
              <a:t>site,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marker 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clusters </a:t>
            </a:r>
            <a:r>
              <a:rPr dirty="0" sz="2000" spc="-80" b="1">
                <a:solidFill>
                  <a:srgbClr val="1C7CDB"/>
                </a:solidFill>
                <a:latin typeface="Arial"/>
                <a:cs typeface="Arial"/>
              </a:rPr>
              <a:t>were 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used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on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000" spc="-65" b="1">
                <a:solidFill>
                  <a:srgbClr val="1C7CDB"/>
                </a:solidFill>
                <a:latin typeface="Arial"/>
                <a:cs typeface="Arial"/>
              </a:rPr>
              <a:t>map.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Whereby  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Red </a:t>
            </a:r>
            <a:r>
              <a:rPr dirty="0" sz="2000" spc="-110" b="1">
                <a:solidFill>
                  <a:srgbClr val="1C7CDB"/>
                </a:solidFill>
                <a:latin typeface="Arial"/>
                <a:cs typeface="Arial"/>
              </a:rPr>
              <a:t>represents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rocket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launch </a:t>
            </a:r>
            <a:r>
              <a:rPr dirty="0" sz="2000" spc="-100" b="1">
                <a:solidFill>
                  <a:srgbClr val="1C7CDB"/>
                </a:solidFill>
                <a:latin typeface="Arial"/>
                <a:cs typeface="Arial"/>
              </a:rPr>
              <a:t>failures </a:t>
            </a:r>
            <a:r>
              <a:rPr dirty="0" sz="2000" spc="-75" b="1">
                <a:solidFill>
                  <a:srgbClr val="1C7CDB"/>
                </a:solidFill>
                <a:latin typeface="Arial"/>
                <a:cs typeface="Arial"/>
              </a:rPr>
              <a:t>while </a:t>
            </a:r>
            <a:r>
              <a:rPr dirty="0" sz="2000" spc="-120" b="1">
                <a:solidFill>
                  <a:srgbClr val="1C7CDB"/>
                </a:solidFill>
                <a:latin typeface="Arial"/>
                <a:cs typeface="Arial"/>
              </a:rPr>
              <a:t>Green  </a:t>
            </a:r>
            <a:r>
              <a:rPr dirty="0" sz="2000" spc="-110" b="1">
                <a:solidFill>
                  <a:srgbClr val="1C7CDB"/>
                </a:solidFill>
                <a:latin typeface="Arial"/>
                <a:cs typeface="Arial"/>
              </a:rPr>
              <a:t>represents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9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80" b="1">
                <a:solidFill>
                  <a:srgbClr val="1C7CDB"/>
                </a:solidFill>
                <a:latin typeface="Arial"/>
                <a:cs typeface="Arial"/>
              </a:rPr>
              <a:t>successes.</a:t>
            </a:r>
            <a:endParaRPr sz="2000">
              <a:latin typeface="Arial"/>
              <a:cs typeface="Arial"/>
            </a:endParaRPr>
          </a:p>
          <a:p>
            <a:pPr marL="194945" marR="172720" indent="-182880">
              <a:lnSpc>
                <a:spcPts val="2160"/>
              </a:lnSpc>
              <a:spcBef>
                <a:spcPts val="141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2000" spc="-60" b="1">
                <a:solidFill>
                  <a:srgbClr val="1C7CDB"/>
                </a:solidFill>
                <a:latin typeface="Arial"/>
                <a:cs typeface="Arial"/>
              </a:rPr>
              <a:t>Url</a:t>
            </a:r>
            <a:r>
              <a:rPr dirty="0" sz="2000" spc="-16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1C7CDB"/>
                </a:solidFill>
                <a:latin typeface="Arial"/>
                <a:cs typeface="Arial"/>
              </a:rPr>
              <a:t>of</a:t>
            </a:r>
            <a:r>
              <a:rPr dirty="0" sz="2000" spc="-21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Github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65" b="1">
                <a:solidFill>
                  <a:srgbClr val="1C7CDB"/>
                </a:solidFill>
                <a:latin typeface="Arial"/>
                <a:cs typeface="Arial"/>
              </a:rPr>
              <a:t>notebook,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0" b="1">
                <a:solidFill>
                  <a:srgbClr val="1C7CDB"/>
                </a:solidFill>
                <a:latin typeface="Arial"/>
                <a:cs typeface="Arial"/>
              </a:rPr>
              <a:t>you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1C7CDB"/>
                </a:solidFill>
                <a:latin typeface="Arial"/>
                <a:cs typeface="Arial"/>
              </a:rPr>
              <a:t>can</a:t>
            </a:r>
            <a:r>
              <a:rPr dirty="0" sz="2000" spc="-16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10" b="1">
                <a:solidFill>
                  <a:srgbClr val="1C7CDB"/>
                </a:solidFill>
                <a:latin typeface="Arial"/>
                <a:cs typeface="Arial"/>
              </a:rPr>
              <a:t>open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1C7CDB"/>
                </a:solidFill>
                <a:latin typeface="Arial"/>
                <a:cs typeface="Arial"/>
              </a:rPr>
              <a:t>it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85" b="1">
                <a:solidFill>
                  <a:srgbClr val="1C7CDB"/>
                </a:solidFill>
                <a:latin typeface="Arial"/>
                <a:cs typeface="Arial"/>
              </a:rPr>
              <a:t>in</a:t>
            </a:r>
            <a:r>
              <a:rPr dirty="0" sz="2000" spc="-22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130" b="1">
                <a:solidFill>
                  <a:srgbClr val="1C7CDB"/>
                </a:solidFill>
                <a:latin typeface="Arial"/>
                <a:cs typeface="Arial"/>
              </a:rPr>
              <a:t>Colab</a:t>
            </a:r>
            <a:r>
              <a:rPr dirty="0" sz="2000" spc="-15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1C7CDB"/>
                </a:solidFill>
                <a:latin typeface="Arial"/>
                <a:cs typeface="Arial"/>
              </a:rPr>
              <a:t>too</a:t>
            </a:r>
            <a:r>
              <a:rPr dirty="0" sz="2000" spc="-13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1C7CDB"/>
                </a:solidFill>
                <a:latin typeface="Arial"/>
                <a:cs typeface="Arial"/>
              </a:rPr>
              <a:t>to  </a:t>
            </a:r>
            <a:r>
              <a:rPr dirty="0" sz="2000" spc="-145" b="1">
                <a:solidFill>
                  <a:srgbClr val="1C7CDB"/>
                </a:solidFill>
                <a:latin typeface="Arial"/>
                <a:cs typeface="Arial"/>
              </a:rPr>
              <a:t>see </a:t>
            </a:r>
            <a:r>
              <a:rPr dirty="0" sz="2000" spc="-40" b="1">
                <a:solidFill>
                  <a:srgbClr val="1C7CDB"/>
                </a:solidFill>
                <a:latin typeface="Arial"/>
                <a:cs typeface="Arial"/>
              </a:rPr>
              <a:t>the</a:t>
            </a:r>
            <a:r>
              <a:rPr dirty="0" sz="2000" spc="-150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1C7CDB"/>
                </a:solidFill>
                <a:latin typeface="Arial"/>
                <a:cs typeface="Arial"/>
              </a:rPr>
              <a:t>images.</a:t>
            </a:r>
            <a:endParaRPr sz="2000">
              <a:latin typeface="Arial"/>
              <a:cs typeface="Arial"/>
            </a:endParaRPr>
          </a:p>
          <a:p>
            <a:pPr marL="194945" marR="5080" indent="-182880">
              <a:lnSpc>
                <a:spcPts val="2160"/>
              </a:lnSpc>
              <a:spcBef>
                <a:spcPts val="139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u="heavy" sz="2000" spc="-4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https://github.com/singulritarian7/Capstone- </a:t>
            </a:r>
            <a:r>
              <a:rPr dirty="0" u="heavy" sz="2000" spc="-4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2000" spc="-7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Spacex/blob/master/Week_3_(A)Interactive_Visual_Analyt </a:t>
            </a:r>
            <a:r>
              <a:rPr dirty="0" u="heavy" sz="2000" spc="-7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2000" spc="-6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2"/>
              </a:rPr>
              <a:t>ics_with_Folium_(1).ipynb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910821" y="6426504"/>
            <a:ext cx="1727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0" b="1">
                <a:solidFill>
                  <a:srgbClr val="40B9D2"/>
                </a:solid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90472" y="3500628"/>
            <a:ext cx="3750945" cy="832485"/>
          </a:xfrm>
          <a:custGeom>
            <a:avLst/>
            <a:gdLst/>
            <a:ahLst/>
            <a:cxnLst/>
            <a:rect l="l" t="t" r="r" b="b"/>
            <a:pathLst>
              <a:path w="3750945" h="832485">
                <a:moveTo>
                  <a:pt x="3750564" y="0"/>
                </a:moveTo>
                <a:lnTo>
                  <a:pt x="0" y="0"/>
                </a:lnTo>
                <a:lnTo>
                  <a:pt x="0" y="832104"/>
                </a:lnTo>
                <a:lnTo>
                  <a:pt x="3750564" y="832104"/>
                </a:lnTo>
                <a:lnTo>
                  <a:pt x="3750564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0472" y="3500628"/>
            <a:ext cx="1953895" cy="832485"/>
          </a:xfrm>
          <a:prstGeom prst="rect"/>
          <a:solidFill>
            <a:srgbClr val="0847CA"/>
          </a:solidFill>
        </p:spPr>
        <p:txBody>
          <a:bodyPr wrap="square" lIns="0" tIns="26670" rIns="0" bIns="0" rtlCol="0" vert="horz">
            <a:spAutoFit/>
          </a:bodyPr>
          <a:lstStyle/>
          <a:p>
            <a:pPr marL="91440" marR="156210">
              <a:lnSpc>
                <a:spcPct val="100000"/>
              </a:lnSpc>
              <a:spcBef>
                <a:spcPts val="210"/>
              </a:spcBef>
            </a:pPr>
            <a:r>
              <a:rPr dirty="0" sz="2400" spc="-75">
                <a:solidFill>
                  <a:srgbClr val="FFFFFF"/>
                </a:solidFill>
              </a:rPr>
              <a:t>Section </a:t>
            </a:r>
            <a:r>
              <a:rPr dirty="0" sz="2400" spc="-260">
                <a:solidFill>
                  <a:srgbClr val="FFFFFF"/>
                </a:solidFill>
              </a:rPr>
              <a:t>1  </a:t>
            </a:r>
            <a:r>
              <a:rPr dirty="0" sz="2400" spc="-15">
                <a:solidFill>
                  <a:srgbClr val="FFFFFF"/>
                </a:solidFill>
              </a:rPr>
              <a:t>Met</a:t>
            </a:r>
            <a:r>
              <a:rPr dirty="0" sz="2400" spc="-25">
                <a:solidFill>
                  <a:srgbClr val="FFFFFF"/>
                </a:solidFill>
              </a:rPr>
              <a:t>h</a:t>
            </a:r>
            <a:r>
              <a:rPr dirty="0" sz="2400" spc="-50">
                <a:solidFill>
                  <a:srgbClr val="FFFFFF"/>
                </a:solidFill>
              </a:rPr>
              <a:t>odology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1955526" y="6465650"/>
            <a:ext cx="18351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fld id="{81D60167-4931-47E6-BA6A-407CBD079E47}" type="slidenum">
              <a:rPr dirty="0" sz="1200" spc="-35" b="1">
                <a:solidFill>
                  <a:srgbClr val="40B9D2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C7CDB"/>
                </a:solidFill>
                <a:latin typeface="Carlito"/>
                <a:cs typeface="Carlito"/>
              </a:rPr>
              <a:t>51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1309116"/>
            <a:ext cx="10515600" cy="4716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39623"/>
            <a:ext cx="621347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Launch </a:t>
            </a:r>
            <a:r>
              <a:rPr dirty="0" sz="3700" spc="-15">
                <a:solidFill>
                  <a:srgbClr val="0A48CA"/>
                </a:solidFill>
                <a:latin typeface="Carlito"/>
                <a:cs typeface="Carlito"/>
              </a:rPr>
              <a:t>sites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global map</a:t>
            </a:r>
            <a:r>
              <a:rPr dirty="0" sz="3700" spc="10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30">
                <a:solidFill>
                  <a:srgbClr val="0A48CA"/>
                </a:solidFill>
                <a:latin typeface="Carlito"/>
                <a:cs typeface="Carlito"/>
              </a:rPr>
              <a:t>markers</a:t>
            </a:r>
            <a:endParaRPr sz="3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41452"/>
            <a:ext cx="10211435" cy="137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dirty="0" sz="2400" spc="-170">
                <a:solidFill>
                  <a:srgbClr val="1C7CDB"/>
                </a:solidFill>
                <a:latin typeface="Arial"/>
                <a:cs typeface="Arial"/>
              </a:rPr>
              <a:t>Now, </a:t>
            </a:r>
            <a:r>
              <a:rPr dirty="0" sz="2400" spc="-114">
                <a:solidFill>
                  <a:srgbClr val="1C7CDB"/>
                </a:solidFill>
                <a:latin typeface="Arial"/>
                <a:cs typeface="Arial"/>
              </a:rPr>
              <a:t>you </a:t>
            </a:r>
            <a:r>
              <a:rPr dirty="0" sz="2400" spc="-165">
                <a:solidFill>
                  <a:srgbClr val="1C7CDB"/>
                </a:solidFill>
                <a:latin typeface="Arial"/>
                <a:cs typeface="Arial"/>
              </a:rPr>
              <a:t>can </a:t>
            </a:r>
            <a:r>
              <a:rPr dirty="0" sz="2400" spc="-105">
                <a:solidFill>
                  <a:srgbClr val="1C7CDB"/>
                </a:solidFill>
                <a:latin typeface="Arial"/>
                <a:cs typeface="Arial"/>
              </a:rPr>
              <a:t>explore </a:t>
            </a:r>
            <a:r>
              <a:rPr dirty="0" sz="2400" spc="-40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400" spc="-135">
                <a:solidFill>
                  <a:srgbClr val="1C7CDB"/>
                </a:solidFill>
                <a:latin typeface="Arial"/>
                <a:cs typeface="Arial"/>
              </a:rPr>
              <a:t>map </a:t>
            </a:r>
            <a:r>
              <a:rPr dirty="0" sz="2400" spc="-125">
                <a:solidFill>
                  <a:srgbClr val="1C7CDB"/>
                </a:solidFill>
                <a:latin typeface="Arial"/>
                <a:cs typeface="Arial"/>
              </a:rPr>
              <a:t>by </a:t>
            </a:r>
            <a:r>
              <a:rPr dirty="0" sz="2400" spc="-60">
                <a:solidFill>
                  <a:srgbClr val="1C7CDB"/>
                </a:solidFill>
                <a:latin typeface="Arial"/>
                <a:cs typeface="Arial"/>
              </a:rPr>
              <a:t>zoom-in/out </a:t>
            </a:r>
            <a:r>
              <a:rPr dirty="0" sz="2400" spc="-40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400" spc="-130">
                <a:solidFill>
                  <a:srgbClr val="1C7CDB"/>
                </a:solidFill>
                <a:latin typeface="Arial"/>
                <a:cs typeface="Arial"/>
              </a:rPr>
              <a:t>marked </a:t>
            </a:r>
            <a:r>
              <a:rPr dirty="0" sz="2400" spc="-170">
                <a:solidFill>
                  <a:srgbClr val="1C7CDB"/>
                </a:solidFill>
                <a:latin typeface="Arial"/>
                <a:cs typeface="Arial"/>
              </a:rPr>
              <a:t>areas </a:t>
            </a:r>
            <a:r>
              <a:rPr dirty="0" sz="2400" spc="-80">
                <a:solidFill>
                  <a:srgbClr val="1C7CDB"/>
                </a:solidFill>
                <a:latin typeface="Arial"/>
                <a:cs typeface="Arial"/>
              </a:rPr>
              <a:t>, </a:t>
            </a:r>
            <a:r>
              <a:rPr dirty="0" sz="2400" spc="-130">
                <a:solidFill>
                  <a:srgbClr val="1C7CDB"/>
                </a:solidFill>
                <a:latin typeface="Arial"/>
                <a:cs typeface="Arial"/>
              </a:rPr>
              <a:t>and </a:t>
            </a:r>
            <a:r>
              <a:rPr dirty="0" sz="2400" spc="5">
                <a:solidFill>
                  <a:srgbClr val="1C7CDB"/>
                </a:solidFill>
                <a:latin typeface="Arial"/>
                <a:cs typeface="Arial"/>
              </a:rPr>
              <a:t>try to</a:t>
            </a:r>
            <a:r>
              <a:rPr dirty="0" sz="2400" spc="-49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400" spc="-135">
                <a:solidFill>
                  <a:srgbClr val="1C7CDB"/>
                </a:solidFill>
                <a:latin typeface="Arial"/>
                <a:cs typeface="Arial"/>
              </a:rPr>
              <a:t>answer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5"/>
              </a:lnSpc>
            </a:pPr>
            <a:r>
              <a:rPr dirty="0" sz="2400" spc="-40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400" spc="-65">
                <a:solidFill>
                  <a:srgbClr val="1C7CDB"/>
                </a:solidFill>
                <a:latin typeface="Arial"/>
                <a:cs typeface="Arial"/>
              </a:rPr>
              <a:t>following</a:t>
            </a:r>
            <a:r>
              <a:rPr dirty="0" sz="2400" spc="-23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1C7CDB"/>
                </a:solidFill>
                <a:latin typeface="Arial"/>
                <a:cs typeface="Arial"/>
              </a:rPr>
              <a:t>questions:</a:t>
            </a:r>
            <a:endParaRPr sz="2400">
              <a:latin typeface="Arial"/>
              <a:cs typeface="Arial"/>
            </a:endParaRPr>
          </a:p>
          <a:p>
            <a:pPr marL="299085" indent="-287020">
              <a:lnSpc>
                <a:spcPts val="259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400" spc="-140">
                <a:solidFill>
                  <a:srgbClr val="1C7CDB"/>
                </a:solidFill>
                <a:latin typeface="Arial"/>
                <a:cs typeface="Arial"/>
              </a:rPr>
              <a:t>Are </a:t>
            </a:r>
            <a:r>
              <a:rPr dirty="0" sz="2400" spc="-75">
                <a:solidFill>
                  <a:srgbClr val="1C7CDB"/>
                </a:solidFill>
                <a:latin typeface="Arial"/>
                <a:cs typeface="Arial"/>
              </a:rPr>
              <a:t>all </a:t>
            </a:r>
            <a:r>
              <a:rPr dirty="0" sz="2400" spc="-110">
                <a:solidFill>
                  <a:srgbClr val="1C7CDB"/>
                </a:solidFill>
                <a:latin typeface="Arial"/>
                <a:cs typeface="Arial"/>
              </a:rPr>
              <a:t>launch </a:t>
            </a:r>
            <a:r>
              <a:rPr dirty="0" sz="2400" spc="-125">
                <a:solidFill>
                  <a:srgbClr val="1C7CDB"/>
                </a:solidFill>
                <a:latin typeface="Arial"/>
                <a:cs typeface="Arial"/>
              </a:rPr>
              <a:t>sites </a:t>
            </a:r>
            <a:r>
              <a:rPr dirty="0" sz="2400" spc="-50">
                <a:solidFill>
                  <a:srgbClr val="1C7CDB"/>
                </a:solidFill>
                <a:latin typeface="Arial"/>
                <a:cs typeface="Arial"/>
              </a:rPr>
              <a:t>in </a:t>
            </a:r>
            <a:r>
              <a:rPr dirty="0" sz="2400" spc="-70">
                <a:solidFill>
                  <a:srgbClr val="1C7CDB"/>
                </a:solidFill>
                <a:latin typeface="Arial"/>
                <a:cs typeface="Arial"/>
              </a:rPr>
              <a:t>proximity </a:t>
            </a:r>
            <a:r>
              <a:rPr dirty="0" sz="2400" spc="5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400" spc="-509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400" spc="-120">
                <a:solidFill>
                  <a:srgbClr val="1C7CDB"/>
                </a:solidFill>
                <a:latin typeface="Arial"/>
                <a:cs typeface="Arial"/>
              </a:rPr>
              <a:t>Equator </a:t>
            </a:r>
            <a:r>
              <a:rPr dirty="0" sz="2400" spc="-95">
                <a:solidFill>
                  <a:srgbClr val="1C7CDB"/>
                </a:solidFill>
                <a:latin typeface="Arial"/>
                <a:cs typeface="Arial"/>
              </a:rPr>
              <a:t>line?</a:t>
            </a:r>
            <a:endParaRPr sz="2400">
              <a:latin typeface="Arial"/>
              <a:cs typeface="Arial"/>
            </a:endParaRPr>
          </a:p>
          <a:p>
            <a:pPr marL="299085" indent="-287020">
              <a:lnSpc>
                <a:spcPts val="2735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400" spc="-140">
                <a:solidFill>
                  <a:srgbClr val="1C7CDB"/>
                </a:solidFill>
                <a:latin typeface="Arial"/>
                <a:cs typeface="Arial"/>
              </a:rPr>
              <a:t>Are </a:t>
            </a:r>
            <a:r>
              <a:rPr dirty="0" sz="2400" spc="-75">
                <a:solidFill>
                  <a:srgbClr val="1C7CDB"/>
                </a:solidFill>
                <a:latin typeface="Arial"/>
                <a:cs typeface="Arial"/>
              </a:rPr>
              <a:t>all </a:t>
            </a:r>
            <a:r>
              <a:rPr dirty="0" sz="2400" spc="-110">
                <a:solidFill>
                  <a:srgbClr val="1C7CDB"/>
                </a:solidFill>
                <a:latin typeface="Arial"/>
                <a:cs typeface="Arial"/>
              </a:rPr>
              <a:t>launch </a:t>
            </a:r>
            <a:r>
              <a:rPr dirty="0" sz="2400" spc="-125">
                <a:solidFill>
                  <a:srgbClr val="1C7CDB"/>
                </a:solidFill>
                <a:latin typeface="Arial"/>
                <a:cs typeface="Arial"/>
              </a:rPr>
              <a:t>sites </a:t>
            </a:r>
            <a:r>
              <a:rPr dirty="0" sz="2400" spc="-50">
                <a:solidFill>
                  <a:srgbClr val="1C7CDB"/>
                </a:solidFill>
                <a:latin typeface="Arial"/>
                <a:cs typeface="Arial"/>
              </a:rPr>
              <a:t>in </a:t>
            </a:r>
            <a:r>
              <a:rPr dirty="0" sz="2400" spc="-110">
                <a:solidFill>
                  <a:srgbClr val="1C7CDB"/>
                </a:solidFill>
                <a:latin typeface="Arial"/>
                <a:cs typeface="Arial"/>
              </a:rPr>
              <a:t>very </a:t>
            </a:r>
            <a:r>
              <a:rPr dirty="0" sz="2400" spc="-145">
                <a:solidFill>
                  <a:srgbClr val="1C7CDB"/>
                </a:solidFill>
                <a:latin typeface="Arial"/>
                <a:cs typeface="Arial"/>
              </a:rPr>
              <a:t>close </a:t>
            </a:r>
            <a:r>
              <a:rPr dirty="0" sz="2400" spc="-70">
                <a:solidFill>
                  <a:srgbClr val="1C7CDB"/>
                </a:solidFill>
                <a:latin typeface="Arial"/>
                <a:cs typeface="Arial"/>
              </a:rPr>
              <a:t>proximity </a:t>
            </a:r>
            <a:r>
              <a:rPr dirty="0" sz="2400" spc="5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400" spc="-47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1C7CDB"/>
                </a:solidFill>
                <a:latin typeface="Arial"/>
                <a:cs typeface="Arial"/>
              </a:rPr>
              <a:t>the </a:t>
            </a:r>
            <a:r>
              <a:rPr dirty="0" sz="2400" spc="-155">
                <a:solidFill>
                  <a:srgbClr val="1C7CDB"/>
                </a:solidFill>
                <a:latin typeface="Arial"/>
                <a:cs typeface="Arial"/>
              </a:rPr>
              <a:t>coast?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6519" y="1930907"/>
            <a:ext cx="9958264" cy="4561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811225"/>
            <a:ext cx="3185160" cy="1474470"/>
          </a:xfrm>
          <a:prstGeom prst="rect"/>
        </p:spPr>
        <p:txBody>
          <a:bodyPr wrap="square" lIns="0" tIns="99695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5"/>
              </a:spcBef>
            </a:pPr>
            <a:r>
              <a:rPr dirty="0" sz="5000" spc="-340">
                <a:solidFill>
                  <a:srgbClr val="000000"/>
                </a:solidFill>
              </a:rPr>
              <a:t>Launch </a:t>
            </a:r>
            <a:r>
              <a:rPr dirty="0" sz="5000" spc="-355">
                <a:solidFill>
                  <a:srgbClr val="000000"/>
                </a:solidFill>
              </a:rPr>
              <a:t>Sites  </a:t>
            </a:r>
            <a:r>
              <a:rPr dirty="0" sz="5000" spc="-270">
                <a:solidFill>
                  <a:srgbClr val="000000"/>
                </a:solidFill>
              </a:rPr>
              <a:t>Locations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643890" y="2574798"/>
            <a:ext cx="3255645" cy="18415"/>
          </a:xfrm>
          <a:custGeom>
            <a:avLst/>
            <a:gdLst/>
            <a:ahLst/>
            <a:cxnLst/>
            <a:rect l="l" t="t" r="r" b="b"/>
            <a:pathLst>
              <a:path w="3255645" h="18414">
                <a:moveTo>
                  <a:pt x="0" y="18287"/>
                </a:moveTo>
                <a:lnTo>
                  <a:pt x="3255264" y="18287"/>
                </a:lnTo>
                <a:lnTo>
                  <a:pt x="3255264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38099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9676" y="2790570"/>
            <a:ext cx="3149600" cy="259969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34544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1- </a:t>
            </a:r>
            <a:r>
              <a:rPr dirty="0" sz="2200" spc="-50">
                <a:latin typeface="Carlito"/>
                <a:cs typeface="Carlito"/>
              </a:rPr>
              <a:t>We </a:t>
            </a:r>
            <a:r>
              <a:rPr dirty="0" sz="2200" spc="-15">
                <a:latin typeface="Carlito"/>
                <a:cs typeface="Carlito"/>
              </a:rPr>
              <a:t>can </a:t>
            </a:r>
            <a:r>
              <a:rPr dirty="0" sz="2200" spc="-10">
                <a:latin typeface="Carlito"/>
                <a:cs typeface="Carlito"/>
              </a:rPr>
              <a:t>see that </a:t>
            </a:r>
            <a:r>
              <a:rPr dirty="0" sz="2200">
                <a:latin typeface="Carlito"/>
                <a:cs typeface="Carlito"/>
              </a:rPr>
              <a:t>all  </a:t>
            </a:r>
            <a:r>
              <a:rPr dirty="0" sz="2200" spc="-5">
                <a:latin typeface="Carlito"/>
                <a:cs typeface="Carlito"/>
              </a:rPr>
              <a:t>launch </a:t>
            </a:r>
            <a:r>
              <a:rPr dirty="0" sz="2200" spc="-10">
                <a:latin typeface="Carlito"/>
                <a:cs typeface="Carlito"/>
              </a:rPr>
              <a:t>sites are </a:t>
            </a:r>
            <a:r>
              <a:rPr dirty="0" sz="2200" spc="-5">
                <a:latin typeface="Carlito"/>
                <a:cs typeface="Carlito"/>
              </a:rPr>
              <a:t>near the  </a:t>
            </a:r>
            <a:r>
              <a:rPr dirty="0" sz="2200" spc="-15">
                <a:latin typeface="Carlito"/>
                <a:cs typeface="Carlito"/>
              </a:rPr>
              <a:t>coast</a:t>
            </a:r>
            <a:r>
              <a:rPr dirty="0" sz="2200" spc="-1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line.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2- Also launch </a:t>
            </a:r>
            <a:r>
              <a:rPr dirty="0" sz="2200" spc="-10">
                <a:latin typeface="Carlito"/>
                <a:cs typeface="Carlito"/>
              </a:rPr>
              <a:t>sites are  near </a:t>
            </a:r>
            <a:r>
              <a:rPr dirty="0" sz="2200" spc="-20">
                <a:latin typeface="Carlito"/>
                <a:cs typeface="Carlito"/>
              </a:rPr>
              <a:t>to </a:t>
            </a:r>
            <a:r>
              <a:rPr dirty="0" sz="2200" spc="-5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ecuator </a:t>
            </a:r>
            <a:r>
              <a:rPr dirty="0" sz="2200" spc="-5">
                <a:latin typeface="Carlito"/>
                <a:cs typeface="Carlito"/>
              </a:rPr>
              <a:t>line, </a:t>
            </a:r>
            <a:r>
              <a:rPr dirty="0" sz="2200" spc="-10">
                <a:latin typeface="Carlito"/>
                <a:cs typeface="Carlito"/>
              </a:rPr>
              <a:t>his  </a:t>
            </a:r>
            <a:r>
              <a:rPr dirty="0" sz="2200" spc="-20">
                <a:latin typeface="Carlito"/>
                <a:cs typeface="Carlito"/>
              </a:rPr>
              <a:t>makes </a:t>
            </a:r>
            <a:r>
              <a:rPr dirty="0" sz="2200" spc="-5">
                <a:latin typeface="Carlito"/>
                <a:cs typeface="Carlito"/>
              </a:rPr>
              <a:t>sense as it </a:t>
            </a:r>
            <a:r>
              <a:rPr dirty="0" sz="2200" spc="-25">
                <a:latin typeface="Carlito"/>
                <a:cs typeface="Carlito"/>
              </a:rPr>
              <a:t>takes </a:t>
            </a:r>
            <a:r>
              <a:rPr dirty="0" sz="2200" spc="-5">
                <a:latin typeface="Carlito"/>
                <a:cs typeface="Carlito"/>
              </a:rPr>
              <a:t>less  </a:t>
            </a:r>
            <a:r>
              <a:rPr dirty="0" sz="2200" spc="-10">
                <a:latin typeface="Carlito"/>
                <a:cs typeface="Carlito"/>
              </a:rPr>
              <a:t>fuel </a:t>
            </a:r>
            <a:r>
              <a:rPr dirty="0" sz="2200" spc="-15">
                <a:latin typeface="Carlito"/>
                <a:cs typeface="Carlito"/>
              </a:rPr>
              <a:t>to </a:t>
            </a:r>
            <a:r>
              <a:rPr dirty="0" sz="2200" spc="-20">
                <a:latin typeface="Carlito"/>
                <a:cs typeface="Carlito"/>
              </a:rPr>
              <a:t>get into </a:t>
            </a:r>
            <a:r>
              <a:rPr dirty="0" sz="2200" spc="-5">
                <a:latin typeface="Carlito"/>
                <a:cs typeface="Carlito"/>
              </a:rPr>
              <a:t>space </a:t>
            </a:r>
            <a:r>
              <a:rPr dirty="0" sz="2200" spc="-15">
                <a:latin typeface="Carlito"/>
                <a:cs typeface="Carlito"/>
              </a:rPr>
              <a:t>from  </a:t>
            </a:r>
            <a:r>
              <a:rPr dirty="0" sz="2200" spc="-5">
                <a:latin typeface="Carlito"/>
                <a:cs typeface="Carlito"/>
              </a:rPr>
              <a:t>the</a:t>
            </a:r>
            <a:r>
              <a:rPr dirty="0" sz="2200" spc="10">
                <a:latin typeface="Carlito"/>
                <a:cs typeface="Carlito"/>
              </a:rPr>
              <a:t> </a:t>
            </a:r>
            <a:r>
              <a:rPr dirty="0" sz="2200" spc="-15" b="1">
                <a:latin typeface="Carlito"/>
                <a:cs typeface="Carlito"/>
              </a:rPr>
              <a:t>equator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54296" y="1565147"/>
            <a:ext cx="6903720" cy="3727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3832"/>
            <a:ext cx="7444105" cy="83629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4450">
              <a:lnSpc>
                <a:spcPts val="3195"/>
              </a:lnSpc>
              <a:spcBef>
                <a:spcPts val="95"/>
              </a:spcBef>
            </a:pPr>
            <a:r>
              <a:rPr dirty="0" sz="2800" spc="-190">
                <a:solidFill>
                  <a:srgbClr val="1C7CDB"/>
                </a:solidFill>
              </a:rPr>
              <a:t>For </a:t>
            </a:r>
            <a:r>
              <a:rPr dirty="0" sz="2800" spc="-195">
                <a:solidFill>
                  <a:srgbClr val="1C7CDB"/>
                </a:solidFill>
              </a:rPr>
              <a:t>each </a:t>
            </a:r>
            <a:r>
              <a:rPr dirty="0" sz="2800" spc="-140">
                <a:solidFill>
                  <a:srgbClr val="1C7CDB"/>
                </a:solidFill>
              </a:rPr>
              <a:t>launch </a:t>
            </a:r>
            <a:r>
              <a:rPr dirty="0" sz="2800" spc="-90">
                <a:solidFill>
                  <a:srgbClr val="1C7CDB"/>
                </a:solidFill>
              </a:rPr>
              <a:t>result </a:t>
            </a:r>
            <a:r>
              <a:rPr dirty="0" sz="2800" spc="-55">
                <a:solidFill>
                  <a:srgbClr val="1C7CDB"/>
                </a:solidFill>
              </a:rPr>
              <a:t>in</a:t>
            </a:r>
            <a:r>
              <a:rPr dirty="0" sz="2800" spc="-600">
                <a:solidFill>
                  <a:srgbClr val="1C7CDB"/>
                </a:solidFill>
              </a:rPr>
              <a:t> </a:t>
            </a:r>
            <a:r>
              <a:rPr dirty="0" sz="2800" spc="-50" b="1">
                <a:solidFill>
                  <a:srgbClr val="1C7CDB"/>
                </a:solidFill>
                <a:latin typeface="Arial"/>
                <a:cs typeface="Arial"/>
              </a:rPr>
              <a:t>spacex </a:t>
            </a:r>
            <a:r>
              <a:rPr dirty="0" sz="2800" spc="-140">
                <a:solidFill>
                  <a:srgbClr val="1C7CDB"/>
                </a:solidFill>
              </a:rPr>
              <a:t>data </a:t>
            </a:r>
            <a:r>
              <a:rPr dirty="0" sz="2800" spc="-120">
                <a:solidFill>
                  <a:srgbClr val="1C7CDB"/>
                </a:solidFill>
              </a:rPr>
              <a:t>frame,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  <a:tabLst>
                <a:tab pos="3074670" algn="l"/>
                <a:tab pos="6064885" algn="l"/>
              </a:tabLst>
            </a:pPr>
            <a:r>
              <a:rPr dirty="0" sz="2800" spc="-185">
                <a:solidFill>
                  <a:srgbClr val="1C7CDB"/>
                </a:solidFill>
              </a:rPr>
              <a:t>w</a:t>
            </a:r>
            <a:r>
              <a:rPr dirty="0" sz="2800" spc="-110">
                <a:solidFill>
                  <a:srgbClr val="1C7CDB"/>
                </a:solidFill>
              </a:rPr>
              <a:t>e</a:t>
            </a:r>
            <a:r>
              <a:rPr dirty="0" sz="2800" spc="-180">
                <a:solidFill>
                  <a:srgbClr val="1C7CDB"/>
                </a:solidFill>
              </a:rPr>
              <a:t> </a:t>
            </a:r>
            <a:r>
              <a:rPr dirty="0" sz="2800" spc="-254">
                <a:solidFill>
                  <a:srgbClr val="1C7CDB"/>
                </a:solidFill>
              </a:rPr>
              <a:t>a</a:t>
            </a:r>
            <a:r>
              <a:rPr dirty="0" sz="2800" spc="-120">
                <a:solidFill>
                  <a:srgbClr val="1C7CDB"/>
                </a:solidFill>
              </a:rPr>
              <a:t>d</a:t>
            </a:r>
            <a:r>
              <a:rPr dirty="0" sz="2800" spc="-130">
                <a:solidFill>
                  <a:srgbClr val="1C7CDB"/>
                </a:solidFill>
              </a:rPr>
              <a:t>d</a:t>
            </a:r>
            <a:r>
              <a:rPr dirty="0" sz="2800" spc="-210">
                <a:solidFill>
                  <a:srgbClr val="1C7CDB"/>
                </a:solidFill>
              </a:rPr>
              <a:t>e</a:t>
            </a:r>
            <a:r>
              <a:rPr dirty="0" sz="2800" spc="-105">
                <a:solidFill>
                  <a:srgbClr val="1C7CDB"/>
                </a:solidFill>
              </a:rPr>
              <a:t>d</a:t>
            </a:r>
            <a:r>
              <a:rPr dirty="0" sz="2800" spc="-220">
                <a:solidFill>
                  <a:srgbClr val="1C7CDB"/>
                </a:solidFill>
              </a:rPr>
              <a:t> </a:t>
            </a:r>
            <a:r>
              <a:rPr dirty="0" sz="2800" spc="-245">
                <a:solidFill>
                  <a:srgbClr val="1C7CDB"/>
                </a:solidFill>
              </a:rPr>
              <a:t>a</a:t>
            </a:r>
            <a:r>
              <a:rPr dirty="0" sz="2800" spc="-190">
                <a:solidFill>
                  <a:srgbClr val="1C7CDB"/>
                </a:solidFill>
              </a:rPr>
              <a:t> </a:t>
            </a:r>
            <a:r>
              <a:rPr dirty="0" sz="2800" spc="110" b="1">
                <a:solidFill>
                  <a:srgbClr val="1C7CDB"/>
                </a:solidFill>
                <a:latin typeface="Arial"/>
                <a:cs typeface="Arial"/>
              </a:rPr>
              <a:t>foliu</a:t>
            </a:r>
            <a:r>
              <a:rPr dirty="0" sz="2800" spc="240" b="1">
                <a:solidFill>
                  <a:srgbClr val="1C7CDB"/>
                </a:solidFill>
                <a:latin typeface="Arial"/>
                <a:cs typeface="Arial"/>
              </a:rPr>
              <a:t>m</a:t>
            </a:r>
            <a:r>
              <a:rPr dirty="0" sz="2800" b="1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800" spc="-30" b="1">
                <a:solidFill>
                  <a:srgbClr val="1C7CDB"/>
                </a:solidFill>
                <a:latin typeface="Arial"/>
                <a:cs typeface="Arial"/>
              </a:rPr>
              <a:t>marke</a:t>
            </a:r>
            <a:r>
              <a:rPr dirty="0" sz="2800" spc="-15" b="1">
                <a:solidFill>
                  <a:srgbClr val="1C7CDB"/>
                </a:solidFill>
                <a:latin typeface="Arial"/>
                <a:cs typeface="Arial"/>
              </a:rPr>
              <a:t>r</a:t>
            </a:r>
            <a:r>
              <a:rPr dirty="0" sz="2800" spc="-145" b="1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1C7CDB"/>
                </a:solidFill>
              </a:rPr>
              <a:t>t</a:t>
            </a:r>
            <a:r>
              <a:rPr dirty="0" sz="2800" spc="25">
                <a:solidFill>
                  <a:srgbClr val="1C7CDB"/>
                </a:solidFill>
              </a:rPr>
              <a:t>o</a:t>
            </a:r>
            <a:r>
              <a:rPr dirty="0" sz="2800" spc="-185">
                <a:solidFill>
                  <a:srgbClr val="1C7CDB"/>
                </a:solidFill>
              </a:rPr>
              <a:t> </a:t>
            </a:r>
            <a:r>
              <a:rPr dirty="0" sz="2800" spc="-30" b="1">
                <a:solidFill>
                  <a:srgbClr val="1C7CDB"/>
                </a:solidFill>
                <a:latin typeface="Arial"/>
                <a:cs typeface="Arial"/>
              </a:rPr>
              <a:t>marke</a:t>
            </a:r>
            <a:r>
              <a:rPr dirty="0" sz="2800" spc="-15" b="1">
                <a:solidFill>
                  <a:srgbClr val="1C7CDB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1C7CDB"/>
                </a:solidFill>
                <a:latin typeface="Arial"/>
                <a:cs typeface="Arial"/>
              </a:rPr>
              <a:t>	</a:t>
            </a:r>
            <a:r>
              <a:rPr dirty="0" sz="2800" spc="220" b="1">
                <a:solidFill>
                  <a:srgbClr val="1C7CDB"/>
                </a:solidFill>
                <a:latin typeface="Arial"/>
                <a:cs typeface="Arial"/>
              </a:rPr>
              <a:t>cluster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227" y="1536191"/>
            <a:ext cx="10593324" cy="508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4741240"/>
            <a:ext cx="2631440" cy="13061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59"/>
              </a:spcBef>
            </a:pPr>
            <a:r>
              <a:rPr dirty="0" sz="3000" spc="-150">
                <a:solidFill>
                  <a:srgbClr val="1C7CDB"/>
                </a:solidFill>
                <a:latin typeface="Arial"/>
                <a:cs typeface="Arial"/>
              </a:rPr>
              <a:t>Markers</a:t>
            </a:r>
            <a:r>
              <a:rPr dirty="0" sz="3000" spc="-215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3000" spc="-145">
                <a:solidFill>
                  <a:srgbClr val="1C7CDB"/>
                </a:solidFill>
                <a:latin typeface="Arial"/>
                <a:cs typeface="Arial"/>
              </a:rPr>
              <a:t>showing  </a:t>
            </a:r>
            <a:r>
              <a:rPr dirty="0" sz="3000" spc="-140">
                <a:solidFill>
                  <a:srgbClr val="1C7CDB"/>
                </a:solidFill>
                <a:latin typeface="Arial"/>
                <a:cs typeface="Arial"/>
              </a:rPr>
              <a:t>launch </a:t>
            </a:r>
            <a:r>
              <a:rPr dirty="0" sz="3000" spc="-150">
                <a:solidFill>
                  <a:srgbClr val="1C7CDB"/>
                </a:solidFill>
                <a:latin typeface="Arial"/>
                <a:cs typeface="Arial"/>
              </a:rPr>
              <a:t>sites </a:t>
            </a:r>
            <a:r>
              <a:rPr dirty="0" sz="3000" spc="-10">
                <a:solidFill>
                  <a:srgbClr val="1C7CDB"/>
                </a:solidFill>
                <a:latin typeface="Arial"/>
                <a:cs typeface="Arial"/>
              </a:rPr>
              <a:t>with  </a:t>
            </a:r>
            <a:r>
              <a:rPr dirty="0" sz="3000" spc="-90">
                <a:solidFill>
                  <a:srgbClr val="1C7CDB"/>
                </a:solidFill>
                <a:latin typeface="Arial"/>
                <a:cs typeface="Arial"/>
              </a:rPr>
              <a:t>color</a:t>
            </a:r>
            <a:r>
              <a:rPr dirty="0" sz="3000" spc="-18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3000" spc="-150">
                <a:solidFill>
                  <a:srgbClr val="1C7CDB"/>
                </a:solidFill>
                <a:latin typeface="Arial"/>
                <a:cs typeface="Arial"/>
              </a:rPr>
              <a:t>labels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1684"/>
            <a:ext cx="12191999" cy="454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38065" y="4792217"/>
            <a:ext cx="18415" cy="1371600"/>
          </a:xfrm>
          <a:custGeom>
            <a:avLst/>
            <a:gdLst/>
            <a:ahLst/>
            <a:cxnLst/>
            <a:rect l="l" t="t" r="r" b="b"/>
            <a:pathLst>
              <a:path w="18414" h="1371600">
                <a:moveTo>
                  <a:pt x="0" y="1371599"/>
                </a:moveTo>
                <a:lnTo>
                  <a:pt x="18287" y="1371599"/>
                </a:lnTo>
                <a:lnTo>
                  <a:pt x="18287" y="0"/>
                </a:lnTo>
                <a:lnTo>
                  <a:pt x="0" y="0"/>
                </a:lnTo>
                <a:lnTo>
                  <a:pt x="0" y="1371599"/>
                </a:lnTo>
                <a:close/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415797"/>
            <a:ext cx="3500120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 spc="-325">
                <a:solidFill>
                  <a:srgbClr val="1C7CDB"/>
                </a:solidFill>
              </a:rPr>
              <a:t>Sucess </a:t>
            </a:r>
            <a:r>
              <a:rPr dirty="0" sz="3200" spc="-100">
                <a:solidFill>
                  <a:srgbClr val="1C7CDB"/>
                </a:solidFill>
              </a:rPr>
              <a:t>rate </a:t>
            </a:r>
            <a:r>
              <a:rPr dirty="0" sz="3200" spc="-25">
                <a:solidFill>
                  <a:srgbClr val="1C7CDB"/>
                </a:solidFill>
              </a:rPr>
              <a:t>of</a:t>
            </a:r>
            <a:r>
              <a:rPr dirty="0" sz="3200" spc="-135">
                <a:solidFill>
                  <a:srgbClr val="1C7CDB"/>
                </a:solidFill>
              </a:rPr>
              <a:t> </a:t>
            </a:r>
            <a:r>
              <a:rPr dirty="0" sz="3200" spc="-305">
                <a:solidFill>
                  <a:srgbClr val="1C7CDB"/>
                </a:solidFill>
              </a:rPr>
              <a:t>Spacex  </a:t>
            </a:r>
            <a:r>
              <a:rPr dirty="0" sz="3200" spc="-180">
                <a:solidFill>
                  <a:srgbClr val="1C7CDB"/>
                </a:solidFill>
              </a:rPr>
              <a:t>launches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18768" y="2034666"/>
            <a:ext cx="3706495" cy="31534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54965" marR="5080" indent="-342900">
              <a:lnSpc>
                <a:spcPts val="2590"/>
              </a:lnSpc>
              <a:spcBef>
                <a:spcPts val="4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successful </a:t>
            </a:r>
            <a:r>
              <a:rPr dirty="0" sz="2400" spc="-5">
                <a:latin typeface="Carlito"/>
                <a:cs typeface="Carlito"/>
              </a:rPr>
              <a:t>launches  </a:t>
            </a:r>
            <a:r>
              <a:rPr dirty="0" sz="2400" spc="-15">
                <a:latin typeface="Carlito"/>
                <a:cs typeface="Carlito"/>
              </a:rPr>
              <a:t>are </a:t>
            </a:r>
            <a:r>
              <a:rPr dirty="0" sz="2400" spc="-10">
                <a:latin typeface="Carlito"/>
                <a:cs typeface="Carlito"/>
              </a:rPr>
              <a:t>represented by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10">
                <a:latin typeface="Carlito"/>
                <a:cs typeface="Carlito"/>
              </a:rPr>
              <a:t>green  </a:t>
            </a:r>
            <a:r>
              <a:rPr dirty="0" sz="2400" spc="-15">
                <a:latin typeface="Carlito"/>
                <a:cs typeface="Carlito"/>
              </a:rPr>
              <a:t>marker </a:t>
            </a:r>
            <a:r>
              <a:rPr dirty="0" sz="2400">
                <a:latin typeface="Carlito"/>
                <a:cs typeface="Carlito"/>
              </a:rPr>
              <a:t>while the </a:t>
            </a:r>
            <a:r>
              <a:rPr dirty="0" sz="2400" spc="-15">
                <a:latin typeface="Carlito"/>
                <a:cs typeface="Carlito"/>
              </a:rPr>
              <a:t>red  marker </a:t>
            </a:r>
            <a:r>
              <a:rPr dirty="0" sz="2400" spc="-10">
                <a:latin typeface="Carlito"/>
                <a:cs typeface="Carlito"/>
              </a:rPr>
              <a:t>represents failed  </a:t>
            </a:r>
            <a:r>
              <a:rPr dirty="0" sz="2400" spc="-25">
                <a:latin typeface="Carlito"/>
                <a:cs typeface="Carlito"/>
              </a:rPr>
              <a:t>rocket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launches.</a:t>
            </a:r>
            <a:endParaRPr sz="2400">
              <a:latin typeface="Carlito"/>
              <a:cs typeface="Carlito"/>
            </a:endParaRPr>
          </a:p>
          <a:p>
            <a:pPr marL="354965" marR="640080" indent="-342900">
              <a:lnSpc>
                <a:spcPts val="2590"/>
              </a:lnSpc>
              <a:spcBef>
                <a:spcPts val="1019"/>
              </a:spcBef>
              <a:buChar char="-"/>
              <a:tabLst>
                <a:tab pos="354965" algn="l"/>
                <a:tab pos="355600" algn="l"/>
                <a:tab pos="982980" algn="l"/>
              </a:tabLst>
            </a:pPr>
            <a:r>
              <a:rPr dirty="0" sz="2400" spc="-5">
                <a:latin typeface="Carlito"/>
                <a:cs typeface="Carlito"/>
              </a:rPr>
              <a:t>It appears </a:t>
            </a:r>
            <a:r>
              <a:rPr dirty="0" sz="2400" spc="-10">
                <a:latin typeface="Carlito"/>
                <a:cs typeface="Carlito"/>
              </a:rPr>
              <a:t>that </a:t>
            </a:r>
            <a:r>
              <a:rPr dirty="0" sz="2400" spc="-10" b="1">
                <a:latin typeface="Carlito"/>
                <a:cs typeface="Carlito"/>
              </a:rPr>
              <a:t>KSC</a:t>
            </a:r>
            <a:r>
              <a:rPr dirty="0" sz="2400" spc="-75" b="1">
                <a:latin typeface="Carlito"/>
                <a:cs typeface="Carlito"/>
              </a:rPr>
              <a:t> </a:t>
            </a:r>
            <a:r>
              <a:rPr dirty="0" sz="2400" spc="-15" b="1">
                <a:latin typeface="Carlito"/>
                <a:cs typeface="Carlito"/>
              </a:rPr>
              <a:t>LC  </a:t>
            </a:r>
            <a:r>
              <a:rPr dirty="0" sz="2400" spc="-5" b="1">
                <a:latin typeface="Carlito"/>
                <a:cs typeface="Carlito"/>
              </a:rPr>
              <a:t>39A	</a:t>
            </a:r>
            <a:r>
              <a:rPr dirty="0" sz="2400" spc="-5">
                <a:latin typeface="Carlito"/>
                <a:cs typeface="Carlito"/>
              </a:rPr>
              <a:t>has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highest  </a:t>
            </a:r>
            <a:r>
              <a:rPr dirty="0" sz="2400" spc="-5">
                <a:latin typeface="Carlito"/>
                <a:cs typeface="Carlito"/>
              </a:rPr>
              <a:t>success </a:t>
            </a:r>
            <a:r>
              <a:rPr dirty="0" sz="2400" spc="-25">
                <a:latin typeface="Carlito"/>
                <a:cs typeface="Carlito"/>
              </a:rPr>
              <a:t>rate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 spc="-20">
                <a:latin typeface="Carlito"/>
                <a:cs typeface="Carlito"/>
              </a:rPr>
              <a:t>rocket  </a:t>
            </a:r>
            <a:r>
              <a:rPr dirty="0" sz="2400">
                <a:latin typeface="Carlito"/>
                <a:cs typeface="Carlito"/>
              </a:rPr>
              <a:t>launches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3123" y="1690116"/>
            <a:ext cx="6172200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1724" y="2481198"/>
            <a:ext cx="2750185" cy="1049655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 spc="-145">
                <a:solidFill>
                  <a:srgbClr val="FFFFFF"/>
                </a:solidFill>
              </a:rPr>
              <a:t>Calculate </a:t>
            </a:r>
            <a:r>
              <a:rPr dirty="0" sz="2400" spc="-60">
                <a:solidFill>
                  <a:srgbClr val="FFFFFF"/>
                </a:solidFill>
              </a:rPr>
              <a:t>the</a:t>
            </a:r>
            <a:r>
              <a:rPr dirty="0" sz="2400" spc="-525">
                <a:solidFill>
                  <a:srgbClr val="FFFFFF"/>
                </a:solidFill>
              </a:rPr>
              <a:t> </a:t>
            </a:r>
            <a:r>
              <a:rPr dirty="0" sz="2400" spc="-150">
                <a:solidFill>
                  <a:srgbClr val="FFFFFF"/>
                </a:solidFill>
              </a:rPr>
              <a:t>distances  </a:t>
            </a:r>
            <a:r>
              <a:rPr dirty="0" sz="2400" spc="-110">
                <a:solidFill>
                  <a:srgbClr val="FFFFFF"/>
                </a:solidFill>
              </a:rPr>
              <a:t>between </a:t>
            </a:r>
            <a:r>
              <a:rPr dirty="0" sz="2400" spc="-160">
                <a:solidFill>
                  <a:srgbClr val="FFFFFF"/>
                </a:solidFill>
              </a:rPr>
              <a:t>a </a:t>
            </a:r>
            <a:r>
              <a:rPr dirty="0" sz="2400" spc="-140">
                <a:solidFill>
                  <a:srgbClr val="FFFFFF"/>
                </a:solidFill>
              </a:rPr>
              <a:t>launch </a:t>
            </a:r>
            <a:r>
              <a:rPr dirty="0" sz="2400" spc="-95">
                <a:solidFill>
                  <a:srgbClr val="FFFFFF"/>
                </a:solidFill>
              </a:rPr>
              <a:t>site  </a:t>
            </a:r>
            <a:r>
              <a:rPr dirty="0" sz="2400" spc="20">
                <a:solidFill>
                  <a:srgbClr val="FFFFFF"/>
                </a:solidFill>
              </a:rPr>
              <a:t>to</a:t>
            </a:r>
            <a:r>
              <a:rPr dirty="0" sz="2400" spc="-545">
                <a:solidFill>
                  <a:srgbClr val="FFFFFF"/>
                </a:solidFill>
              </a:rPr>
              <a:t> </a:t>
            </a:r>
            <a:r>
              <a:rPr dirty="0" sz="2400" spc="-60">
                <a:solidFill>
                  <a:srgbClr val="FFFFFF"/>
                </a:solidFill>
              </a:rPr>
              <a:t>its </a:t>
            </a:r>
            <a:r>
              <a:rPr dirty="0" sz="2400" spc="-95">
                <a:solidFill>
                  <a:srgbClr val="FFFFFF"/>
                </a:solidFill>
              </a:rPr>
              <a:t>proximities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581400" y="758951"/>
            <a:ext cx="8048244" cy="533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12345" y="6426504"/>
            <a:ext cx="1746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solidFill>
                  <a:srgbClr val="40B9D2"/>
                </a:solidFill>
                <a:latin typeface="Arial"/>
                <a:cs typeface="Arial"/>
              </a:rPr>
              <a:t>57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459" y="3692652"/>
            <a:ext cx="2767584" cy="221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3524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9852" y="457200"/>
              <a:ext cx="10986516" cy="594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2410" y="6144234"/>
            <a:ext cx="2044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600" spc="-10">
                <a:solidFill>
                  <a:srgbClr val="1C7CDB"/>
                </a:solidFill>
                <a:latin typeface="Carlito"/>
                <a:cs typeface="Carlito"/>
              </a:rPr>
              <a:t>59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272" y="1362455"/>
            <a:ext cx="10930874" cy="506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64954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Launch </a:t>
            </a:r>
            <a:r>
              <a:rPr dirty="0" sz="3700" spc="-15">
                <a:solidFill>
                  <a:srgbClr val="0A48CA"/>
                </a:solidFill>
                <a:latin typeface="Carlito"/>
                <a:cs typeface="Carlito"/>
              </a:rPr>
              <a:t>Site distance </a:t>
            </a:r>
            <a:r>
              <a:rPr dirty="0" sz="3700" spc="-25">
                <a:solidFill>
                  <a:srgbClr val="0A48CA"/>
                </a:solidFill>
                <a:latin typeface="Carlito"/>
                <a:cs typeface="Carlito"/>
              </a:rPr>
              <a:t>to</a:t>
            </a:r>
            <a:r>
              <a:rPr dirty="0" sz="3700" spc="1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landmarks</a:t>
            </a:r>
            <a:endParaRPr sz="3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4566665"/>
            <a:ext cx="2943225" cy="7493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dirty="0" sz="2500" spc="-120">
                <a:solidFill>
                  <a:srgbClr val="1C7CDB"/>
                </a:solidFill>
                <a:latin typeface="Arial"/>
                <a:cs typeface="Arial"/>
              </a:rPr>
              <a:t>Pollylines: </a:t>
            </a:r>
            <a:r>
              <a:rPr dirty="0" sz="2500" spc="-175">
                <a:solidFill>
                  <a:srgbClr val="1C7CDB"/>
                </a:solidFill>
                <a:latin typeface="Arial"/>
                <a:cs typeface="Arial"/>
              </a:rPr>
              <a:t>Launch </a:t>
            </a:r>
            <a:r>
              <a:rPr dirty="0" sz="2500" spc="-185">
                <a:solidFill>
                  <a:srgbClr val="1C7CDB"/>
                </a:solidFill>
                <a:latin typeface="Arial"/>
                <a:cs typeface="Arial"/>
              </a:rPr>
              <a:t>Sites  </a:t>
            </a:r>
            <a:r>
              <a:rPr dirty="0" sz="2500">
                <a:solidFill>
                  <a:srgbClr val="1C7CDB"/>
                </a:solidFill>
                <a:latin typeface="Arial"/>
                <a:cs typeface="Arial"/>
              </a:rPr>
              <a:t>to</a:t>
            </a:r>
            <a:r>
              <a:rPr dirty="0" sz="2500" spc="-13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dirty="0" sz="2500" spc="-170">
                <a:solidFill>
                  <a:srgbClr val="1C7CDB"/>
                </a:solidFill>
                <a:latin typeface="Arial"/>
                <a:cs typeface="Arial"/>
              </a:rPr>
              <a:t>Landmarks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99" cy="3710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61179" y="3933570"/>
            <a:ext cx="7185025" cy="203644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41300" marR="40386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Launch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sites are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set up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at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about 20 km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from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cities,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and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one reason can 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be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to prevent </a:t>
            </a:r>
            <a:r>
              <a:rPr dirty="0" sz="1800" spc="-15">
                <a:solidFill>
                  <a:srgbClr val="1C7CDB"/>
                </a:solidFill>
                <a:latin typeface="Carlito"/>
                <a:cs typeface="Carlito"/>
              </a:rPr>
              <a:t>any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crashes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near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populated</a:t>
            </a:r>
            <a:r>
              <a:rPr dirty="0" sz="1800" spc="80">
                <a:solidFill>
                  <a:srgbClr val="1C7CDB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areas.-</a:t>
            </a:r>
            <a:endParaRPr sz="1800">
              <a:latin typeface="Carlito"/>
              <a:cs typeface="Carlito"/>
            </a:endParaRPr>
          </a:p>
          <a:p>
            <a:pPr marL="241300" marR="545465" indent="-228600">
              <a:lnSpc>
                <a:spcPts val="1939"/>
              </a:lnSpc>
              <a:spcBef>
                <a:spcPts val="10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Launch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sites are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in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very close </a:t>
            </a:r>
            <a:r>
              <a:rPr dirty="0" sz="1800" spc="-15">
                <a:solidFill>
                  <a:srgbClr val="1C7CDB"/>
                </a:solidFill>
                <a:latin typeface="Carlito"/>
                <a:cs typeface="Carlito"/>
              </a:rPr>
              <a:t>proximity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to </a:t>
            </a:r>
            <a:r>
              <a:rPr dirty="0" sz="1800" spc="-20">
                <a:solidFill>
                  <a:srgbClr val="1C7CDB"/>
                </a:solidFill>
                <a:latin typeface="Carlito"/>
                <a:cs typeface="Carlito"/>
              </a:rPr>
              <a:t>railways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and </a:t>
            </a:r>
            <a:r>
              <a:rPr dirty="0" sz="1800" spc="-15">
                <a:solidFill>
                  <a:srgbClr val="1C7CDB"/>
                </a:solidFill>
                <a:latin typeface="Carlito"/>
                <a:cs typeface="Carlito"/>
              </a:rPr>
              <a:t>highways, 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maybe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because it's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necessary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transportation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requirements </a:t>
            </a:r>
            <a:r>
              <a:rPr dirty="0" sz="1800" spc="-15">
                <a:solidFill>
                  <a:srgbClr val="1C7CDB"/>
                </a:solidFill>
                <a:latin typeface="Carlito"/>
                <a:cs typeface="Carlito"/>
              </a:rPr>
              <a:t>for </a:t>
            </a:r>
            <a:r>
              <a:rPr dirty="0" sz="1800" spc="-20">
                <a:solidFill>
                  <a:srgbClr val="1C7CDB"/>
                </a:solidFill>
                <a:latin typeface="Carlito"/>
                <a:cs typeface="Carlito"/>
              </a:rPr>
              <a:t>rocket 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parts.</a:t>
            </a:r>
            <a:endParaRPr sz="1800">
              <a:latin typeface="Carlito"/>
              <a:cs typeface="Carlito"/>
            </a:endParaRPr>
          </a:p>
          <a:p>
            <a:pPr marL="241300" marR="5080" indent="-228600">
              <a:lnSpc>
                <a:spcPts val="1939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sites are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close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coastline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possibly due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many </a:t>
            </a:r>
            <a:r>
              <a:rPr dirty="0" sz="1800" spc="-20">
                <a:solidFill>
                  <a:srgbClr val="1C7CDB"/>
                </a:solidFill>
                <a:latin typeface="Carlito"/>
                <a:cs typeface="Carlito"/>
              </a:rPr>
              <a:t>rocket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landing  </a:t>
            </a:r>
            <a:r>
              <a:rPr dirty="0" sz="1800" spc="-10">
                <a:solidFill>
                  <a:srgbClr val="1C7CDB"/>
                </a:solidFill>
                <a:latin typeface="Carlito"/>
                <a:cs typeface="Carlito"/>
              </a:rPr>
              <a:t>tests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on </a:t>
            </a:r>
            <a:r>
              <a:rPr dirty="0" sz="1800">
                <a:solidFill>
                  <a:srgbClr val="1C7CDB"/>
                </a:solidFill>
                <a:latin typeface="Carlito"/>
                <a:cs typeface="Carlito"/>
              </a:rPr>
              <a:t>the </a:t>
            </a:r>
            <a:r>
              <a:rPr dirty="0" sz="1800" spc="-5">
                <a:solidFill>
                  <a:srgbClr val="1C7CDB"/>
                </a:solidFill>
                <a:latin typeface="Carlito"/>
                <a:cs typeface="Carlito"/>
              </a:rPr>
              <a:t>ocea</a:t>
            </a:r>
            <a:r>
              <a:rPr dirty="0" sz="1800" spc="-5">
                <a:latin typeface="Carlito"/>
                <a:cs typeface="Carlito"/>
              </a:rPr>
              <a:t>n</a:t>
            </a:r>
            <a:r>
              <a:rPr dirty="0" sz="1800" spc="5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9669525" cy="685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5026" y="363728"/>
            <a:ext cx="28587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60">
                <a:solidFill>
                  <a:srgbClr val="000000"/>
                </a:solidFill>
              </a:rPr>
              <a:t>Methodology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888888"/>
                </a:solidFill>
                <a:latin typeface="Carlito"/>
                <a:cs typeface="Carlito"/>
              </a:rPr>
              <a:t>6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37859" y="1120139"/>
            <a:ext cx="5186680" cy="746760"/>
            <a:chOff x="5737859" y="1120139"/>
            <a:chExt cx="5186680" cy="746760"/>
          </a:xfrm>
        </p:grpSpPr>
        <p:sp>
          <p:nvSpPr>
            <p:cNvPr id="8" name="object 8"/>
            <p:cNvSpPr/>
            <p:nvPr/>
          </p:nvSpPr>
          <p:spPr>
            <a:xfrm>
              <a:off x="5737859" y="1120139"/>
              <a:ext cx="5186680" cy="746760"/>
            </a:xfrm>
            <a:custGeom>
              <a:avLst/>
              <a:gdLst/>
              <a:ahLst/>
              <a:cxnLst/>
              <a:rect l="l" t="t" r="r" b="b"/>
              <a:pathLst>
                <a:path w="5186680" h="746760">
                  <a:moveTo>
                    <a:pt x="5111495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5"/>
                  </a:lnTo>
                  <a:lnTo>
                    <a:pt x="0" y="672084"/>
                  </a:lnTo>
                  <a:lnTo>
                    <a:pt x="5863" y="701165"/>
                  </a:lnTo>
                  <a:lnTo>
                    <a:pt x="21859" y="724900"/>
                  </a:lnTo>
                  <a:lnTo>
                    <a:pt x="45594" y="740896"/>
                  </a:lnTo>
                  <a:lnTo>
                    <a:pt x="74675" y="746760"/>
                  </a:lnTo>
                  <a:lnTo>
                    <a:pt x="5111495" y="746760"/>
                  </a:lnTo>
                  <a:lnTo>
                    <a:pt x="5140577" y="740896"/>
                  </a:lnTo>
                  <a:lnTo>
                    <a:pt x="5164312" y="724900"/>
                  </a:lnTo>
                  <a:lnTo>
                    <a:pt x="5180308" y="701165"/>
                  </a:lnTo>
                  <a:lnTo>
                    <a:pt x="5186171" y="672084"/>
                  </a:lnTo>
                  <a:lnTo>
                    <a:pt x="5186171" y="74675"/>
                  </a:lnTo>
                  <a:lnTo>
                    <a:pt x="5180308" y="45594"/>
                  </a:lnTo>
                  <a:lnTo>
                    <a:pt x="5164312" y="21859"/>
                  </a:lnTo>
                  <a:lnTo>
                    <a:pt x="5140577" y="5863"/>
                  </a:lnTo>
                  <a:lnTo>
                    <a:pt x="5111495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26273" y="1352210"/>
              <a:ext cx="25400" cy="285750"/>
            </a:xfrm>
            <a:custGeom>
              <a:avLst/>
              <a:gdLst/>
              <a:ahLst/>
              <a:cxnLst/>
              <a:rect l="l" t="t" r="r" b="b"/>
              <a:pathLst>
                <a:path w="25400" h="285750">
                  <a:moveTo>
                    <a:pt x="25332" y="0"/>
                  </a:moveTo>
                  <a:lnTo>
                    <a:pt x="0" y="0"/>
                  </a:lnTo>
                  <a:lnTo>
                    <a:pt x="0" y="285712"/>
                  </a:lnTo>
                  <a:lnTo>
                    <a:pt x="25333" y="260380"/>
                  </a:lnTo>
                  <a:lnTo>
                    <a:pt x="25332" y="0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26273" y="1352210"/>
              <a:ext cx="25400" cy="285750"/>
            </a:xfrm>
            <a:custGeom>
              <a:avLst/>
              <a:gdLst/>
              <a:ahLst/>
              <a:cxnLst/>
              <a:rect l="l" t="t" r="r" b="b"/>
              <a:pathLst>
                <a:path w="25400" h="285750">
                  <a:moveTo>
                    <a:pt x="25332" y="0"/>
                  </a:moveTo>
                  <a:lnTo>
                    <a:pt x="0" y="0"/>
                  </a:lnTo>
                  <a:lnTo>
                    <a:pt x="0" y="285712"/>
                  </a:lnTo>
                </a:path>
                <a:path w="25400" h="285750">
                  <a:moveTo>
                    <a:pt x="25333" y="260380"/>
                  </a:moveTo>
                  <a:lnTo>
                    <a:pt x="25332" y="0"/>
                  </a:lnTo>
                </a:path>
              </a:pathLst>
            </a:custGeom>
            <a:ln w="4927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65608" y="1471410"/>
              <a:ext cx="104257" cy="99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64173" y="1290065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409955"/>
                  </a:moveTo>
                  <a:lnTo>
                    <a:pt x="409955" y="409955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66356" y="1356105"/>
            <a:ext cx="15900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60">
                <a:latin typeface="Arial"/>
                <a:cs typeface="Arial"/>
              </a:rPr>
              <a:t>Executive</a:t>
            </a:r>
            <a:r>
              <a:rPr dirty="0" sz="1500" spc="-204">
                <a:latin typeface="Arial"/>
                <a:cs typeface="Arial"/>
              </a:rPr>
              <a:t> </a:t>
            </a:r>
            <a:r>
              <a:rPr dirty="0" sz="1500" spc="-55">
                <a:latin typeface="Arial"/>
                <a:cs typeface="Arial"/>
              </a:rPr>
              <a:t>Summary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37859" y="2054351"/>
            <a:ext cx="5186680" cy="745490"/>
            <a:chOff x="5737859" y="2054351"/>
            <a:chExt cx="5186680" cy="745490"/>
          </a:xfrm>
        </p:grpSpPr>
        <p:sp>
          <p:nvSpPr>
            <p:cNvPr id="15" name="object 15"/>
            <p:cNvSpPr/>
            <p:nvPr/>
          </p:nvSpPr>
          <p:spPr>
            <a:xfrm>
              <a:off x="5737859" y="2054351"/>
              <a:ext cx="5186680" cy="745490"/>
            </a:xfrm>
            <a:custGeom>
              <a:avLst/>
              <a:gdLst/>
              <a:ahLst/>
              <a:cxnLst/>
              <a:rect l="l" t="t" r="r" b="b"/>
              <a:pathLst>
                <a:path w="5186680" h="745489">
                  <a:moveTo>
                    <a:pt x="5111622" y="0"/>
                  </a:moveTo>
                  <a:lnTo>
                    <a:pt x="74549" y="0"/>
                  </a:lnTo>
                  <a:lnTo>
                    <a:pt x="45541" y="5861"/>
                  </a:lnTo>
                  <a:lnTo>
                    <a:pt x="21844" y="21844"/>
                  </a:lnTo>
                  <a:lnTo>
                    <a:pt x="5861" y="45541"/>
                  </a:lnTo>
                  <a:lnTo>
                    <a:pt x="0" y="74549"/>
                  </a:lnTo>
                  <a:lnTo>
                    <a:pt x="0" y="670687"/>
                  </a:lnTo>
                  <a:lnTo>
                    <a:pt x="5861" y="699694"/>
                  </a:lnTo>
                  <a:lnTo>
                    <a:pt x="21843" y="723391"/>
                  </a:lnTo>
                  <a:lnTo>
                    <a:pt x="45541" y="739374"/>
                  </a:lnTo>
                  <a:lnTo>
                    <a:pt x="74549" y="745236"/>
                  </a:lnTo>
                  <a:lnTo>
                    <a:pt x="5111622" y="745236"/>
                  </a:lnTo>
                  <a:lnTo>
                    <a:pt x="5140630" y="739374"/>
                  </a:lnTo>
                  <a:lnTo>
                    <a:pt x="5164327" y="723392"/>
                  </a:lnTo>
                  <a:lnTo>
                    <a:pt x="5180310" y="699694"/>
                  </a:lnTo>
                  <a:lnTo>
                    <a:pt x="5186171" y="670687"/>
                  </a:lnTo>
                  <a:lnTo>
                    <a:pt x="5186171" y="74549"/>
                  </a:lnTo>
                  <a:lnTo>
                    <a:pt x="5180310" y="45541"/>
                  </a:lnTo>
                  <a:lnTo>
                    <a:pt x="5164327" y="21844"/>
                  </a:lnTo>
                  <a:lnTo>
                    <a:pt x="5140630" y="5861"/>
                  </a:lnTo>
                  <a:lnTo>
                    <a:pt x="5111622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00441" y="2392280"/>
              <a:ext cx="97049" cy="83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76075" y="2310560"/>
              <a:ext cx="269875" cy="236220"/>
            </a:xfrm>
            <a:custGeom>
              <a:avLst/>
              <a:gdLst/>
              <a:ahLst/>
              <a:cxnLst/>
              <a:rect l="l" t="t" r="r" b="b"/>
              <a:pathLst>
                <a:path w="269875" h="236219">
                  <a:moveTo>
                    <a:pt x="171344" y="0"/>
                  </a:moveTo>
                  <a:lnTo>
                    <a:pt x="118598" y="12839"/>
                  </a:lnTo>
                  <a:lnTo>
                    <a:pt x="83355" y="52164"/>
                  </a:lnTo>
                  <a:lnTo>
                    <a:pt x="75530" y="78259"/>
                  </a:lnTo>
                  <a:lnTo>
                    <a:pt x="57963" y="80744"/>
                  </a:lnTo>
                  <a:lnTo>
                    <a:pt x="14901" y="109731"/>
                  </a:lnTo>
                  <a:lnTo>
                    <a:pt x="0" y="149113"/>
                  </a:lnTo>
                  <a:lnTo>
                    <a:pt x="630" y="170166"/>
                  </a:lnTo>
                  <a:lnTo>
                    <a:pt x="18277" y="208499"/>
                  </a:lnTo>
                  <a:lnTo>
                    <a:pt x="52451" y="231700"/>
                  </a:lnTo>
                  <a:lnTo>
                    <a:pt x="74462" y="235788"/>
                  </a:lnTo>
                  <a:lnTo>
                    <a:pt x="100656" y="209594"/>
                  </a:lnTo>
                  <a:lnTo>
                    <a:pt x="74391" y="209554"/>
                  </a:lnTo>
                  <a:lnTo>
                    <a:pt x="60571" y="206789"/>
                  </a:lnTo>
                  <a:lnTo>
                    <a:pt x="30185" y="179518"/>
                  </a:lnTo>
                  <a:lnTo>
                    <a:pt x="25680" y="151830"/>
                  </a:lnTo>
                  <a:lnTo>
                    <a:pt x="28853" y="138163"/>
                  </a:lnTo>
                  <a:lnTo>
                    <a:pt x="35547" y="125573"/>
                  </a:lnTo>
                  <a:lnTo>
                    <a:pt x="45478" y="115454"/>
                  </a:lnTo>
                  <a:lnTo>
                    <a:pt x="57547" y="108505"/>
                  </a:lnTo>
                  <a:lnTo>
                    <a:pt x="71029" y="105020"/>
                  </a:lnTo>
                  <a:lnTo>
                    <a:pt x="100187" y="105020"/>
                  </a:lnTo>
                  <a:lnTo>
                    <a:pt x="100187" y="91228"/>
                  </a:lnTo>
                  <a:lnTo>
                    <a:pt x="114098" y="51101"/>
                  </a:lnTo>
                  <a:lnTo>
                    <a:pt x="149628" y="27862"/>
                  </a:lnTo>
                  <a:lnTo>
                    <a:pt x="171341" y="26416"/>
                  </a:lnTo>
                  <a:lnTo>
                    <a:pt x="226976" y="26416"/>
                  </a:lnTo>
                  <a:lnTo>
                    <a:pt x="221170" y="19928"/>
                  </a:lnTo>
                  <a:lnTo>
                    <a:pt x="197783" y="6145"/>
                  </a:lnTo>
                  <a:lnTo>
                    <a:pt x="171344" y="0"/>
                  </a:lnTo>
                  <a:close/>
                </a:path>
                <a:path w="269875" h="236219">
                  <a:moveTo>
                    <a:pt x="100187" y="105020"/>
                  </a:moveTo>
                  <a:lnTo>
                    <a:pt x="71029" y="105020"/>
                  </a:lnTo>
                  <a:lnTo>
                    <a:pt x="85199" y="105295"/>
                  </a:lnTo>
                  <a:lnTo>
                    <a:pt x="100187" y="107788"/>
                  </a:lnTo>
                  <a:lnTo>
                    <a:pt x="100187" y="105020"/>
                  </a:lnTo>
                  <a:close/>
                </a:path>
                <a:path w="269875" h="236219">
                  <a:moveTo>
                    <a:pt x="226976" y="26416"/>
                  </a:moveTo>
                  <a:lnTo>
                    <a:pt x="171341" y="26416"/>
                  </a:lnTo>
                  <a:lnTo>
                    <a:pt x="191761" y="32083"/>
                  </a:lnTo>
                  <a:lnTo>
                    <a:pt x="209228" y="44088"/>
                  </a:lnTo>
                  <a:lnTo>
                    <a:pt x="222080" y="61657"/>
                  </a:lnTo>
                  <a:lnTo>
                    <a:pt x="227188" y="71838"/>
                  </a:lnTo>
                  <a:lnTo>
                    <a:pt x="237786" y="68078"/>
                  </a:lnTo>
                  <a:lnTo>
                    <a:pt x="243435" y="66819"/>
                  </a:lnTo>
                  <a:lnTo>
                    <a:pt x="269635" y="40619"/>
                  </a:lnTo>
                  <a:lnTo>
                    <a:pt x="239686" y="40619"/>
                  </a:lnTo>
                  <a:lnTo>
                    <a:pt x="226976" y="26416"/>
                  </a:lnTo>
                  <a:close/>
                </a:path>
                <a:path w="269875" h="236219">
                  <a:moveTo>
                    <a:pt x="255490" y="39045"/>
                  </a:moveTo>
                  <a:lnTo>
                    <a:pt x="239686" y="40619"/>
                  </a:lnTo>
                  <a:lnTo>
                    <a:pt x="269635" y="40619"/>
                  </a:lnTo>
                  <a:lnTo>
                    <a:pt x="255490" y="39045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76075" y="2310560"/>
              <a:ext cx="269875" cy="236220"/>
            </a:xfrm>
            <a:custGeom>
              <a:avLst/>
              <a:gdLst/>
              <a:ahLst/>
              <a:cxnLst/>
              <a:rect l="l" t="t" r="r" b="b"/>
              <a:pathLst>
                <a:path w="269875" h="236219">
                  <a:moveTo>
                    <a:pt x="269705" y="40550"/>
                  </a:moveTo>
                  <a:lnTo>
                    <a:pt x="255490" y="39045"/>
                  </a:lnTo>
                  <a:lnTo>
                    <a:pt x="239686" y="40619"/>
                  </a:lnTo>
                  <a:lnTo>
                    <a:pt x="221170" y="19928"/>
                  </a:lnTo>
                  <a:lnTo>
                    <a:pt x="197783" y="6145"/>
                  </a:lnTo>
                  <a:lnTo>
                    <a:pt x="171344" y="0"/>
                  </a:lnTo>
                  <a:lnTo>
                    <a:pt x="143675" y="2219"/>
                  </a:lnTo>
                  <a:lnTo>
                    <a:pt x="118598" y="12839"/>
                  </a:lnTo>
                  <a:lnTo>
                    <a:pt x="98101" y="29922"/>
                  </a:lnTo>
                  <a:lnTo>
                    <a:pt x="83355" y="52164"/>
                  </a:lnTo>
                  <a:lnTo>
                    <a:pt x="75530" y="78259"/>
                  </a:lnTo>
                  <a:lnTo>
                    <a:pt x="57963" y="80744"/>
                  </a:lnTo>
                  <a:lnTo>
                    <a:pt x="14901" y="109731"/>
                  </a:lnTo>
                  <a:lnTo>
                    <a:pt x="0" y="149113"/>
                  </a:lnTo>
                  <a:lnTo>
                    <a:pt x="630" y="170166"/>
                  </a:lnTo>
                  <a:lnTo>
                    <a:pt x="18277" y="208499"/>
                  </a:lnTo>
                  <a:lnTo>
                    <a:pt x="52451" y="231700"/>
                  </a:lnTo>
                  <a:lnTo>
                    <a:pt x="73251" y="235788"/>
                  </a:lnTo>
                  <a:lnTo>
                    <a:pt x="74459" y="235790"/>
                  </a:lnTo>
                </a:path>
                <a:path w="269875" h="236219">
                  <a:moveTo>
                    <a:pt x="74391" y="209554"/>
                  </a:moveTo>
                  <a:lnTo>
                    <a:pt x="37849" y="191351"/>
                  </a:lnTo>
                  <a:lnTo>
                    <a:pt x="25680" y="151830"/>
                  </a:lnTo>
                  <a:lnTo>
                    <a:pt x="28853" y="138163"/>
                  </a:lnTo>
                  <a:lnTo>
                    <a:pt x="35547" y="125573"/>
                  </a:lnTo>
                  <a:lnTo>
                    <a:pt x="45478" y="115454"/>
                  </a:lnTo>
                  <a:lnTo>
                    <a:pt x="57547" y="108505"/>
                  </a:lnTo>
                  <a:lnTo>
                    <a:pt x="71029" y="105020"/>
                  </a:lnTo>
                  <a:lnTo>
                    <a:pt x="85199" y="105295"/>
                  </a:lnTo>
                  <a:lnTo>
                    <a:pt x="100187" y="107788"/>
                  </a:lnTo>
                  <a:lnTo>
                    <a:pt x="100187" y="91228"/>
                  </a:lnTo>
                  <a:lnTo>
                    <a:pt x="114098" y="51101"/>
                  </a:lnTo>
                  <a:lnTo>
                    <a:pt x="149628" y="27862"/>
                  </a:lnTo>
                  <a:lnTo>
                    <a:pt x="171341" y="26416"/>
                  </a:lnTo>
                  <a:lnTo>
                    <a:pt x="191761" y="32083"/>
                  </a:lnTo>
                  <a:lnTo>
                    <a:pt x="209228" y="44088"/>
                  </a:lnTo>
                  <a:lnTo>
                    <a:pt x="222080" y="61657"/>
                  </a:lnTo>
                  <a:lnTo>
                    <a:pt x="227188" y="71838"/>
                  </a:lnTo>
                  <a:lnTo>
                    <a:pt x="237786" y="68078"/>
                  </a:lnTo>
                  <a:lnTo>
                    <a:pt x="243435" y="66819"/>
                  </a:lnTo>
                </a:path>
                <a:path w="269875" h="236219">
                  <a:moveTo>
                    <a:pt x="100656" y="209594"/>
                  </a:moveTo>
                  <a:lnTo>
                    <a:pt x="74391" y="209554"/>
                  </a:lnTo>
                </a:path>
              </a:pathLst>
            </a:custGeom>
            <a:ln w="4927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64173" y="2222753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409956"/>
                  </a:moveTo>
                  <a:lnTo>
                    <a:pt x="409955" y="409956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666356" y="2172970"/>
            <a:ext cx="1209675" cy="4876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0"/>
              </a:spcBef>
            </a:pPr>
            <a:r>
              <a:rPr dirty="0" sz="1500" spc="-50">
                <a:latin typeface="Arial"/>
                <a:cs typeface="Arial"/>
              </a:rPr>
              <a:t>Data</a:t>
            </a:r>
            <a:r>
              <a:rPr dirty="0" sz="1500" spc="-1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collection  </a:t>
            </a:r>
            <a:r>
              <a:rPr dirty="0" sz="1500" spc="-20">
                <a:latin typeface="Arial"/>
                <a:cs typeface="Arial"/>
              </a:rPr>
              <a:t>methodology: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00490" y="2150821"/>
            <a:ext cx="1805305" cy="5359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buChar char="•"/>
              <a:tabLst>
                <a:tab pos="102870" algn="l"/>
              </a:tabLst>
            </a:pPr>
            <a:r>
              <a:rPr dirty="0" sz="1100" spc="-30">
                <a:latin typeface="Arial"/>
                <a:cs typeface="Arial"/>
              </a:rPr>
              <a:t>Data </a:t>
            </a:r>
            <a:r>
              <a:rPr dirty="0" sz="1100" spc="-60">
                <a:latin typeface="Arial"/>
                <a:cs typeface="Arial"/>
              </a:rPr>
              <a:t>was </a:t>
            </a:r>
            <a:r>
              <a:rPr dirty="0" sz="1100" spc="-30">
                <a:latin typeface="Arial"/>
                <a:cs typeface="Arial"/>
              </a:rPr>
              <a:t>collected </a:t>
            </a:r>
            <a:r>
              <a:rPr dirty="0" sz="1100" spc="-40">
                <a:latin typeface="Arial"/>
                <a:cs typeface="Arial"/>
              </a:rPr>
              <a:t>using  </a:t>
            </a:r>
            <a:r>
              <a:rPr dirty="0" sz="1100" spc="-75">
                <a:latin typeface="Arial"/>
                <a:cs typeface="Arial"/>
              </a:rPr>
              <a:t>SpaceX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API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(Rest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API)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web  </a:t>
            </a:r>
            <a:r>
              <a:rPr dirty="0" sz="1100" spc="-45">
                <a:latin typeface="Arial"/>
                <a:cs typeface="Arial"/>
              </a:rPr>
              <a:t>scraping </a:t>
            </a:r>
            <a:r>
              <a:rPr dirty="0" sz="1100" spc="5">
                <a:latin typeface="Arial"/>
                <a:cs typeface="Arial"/>
              </a:rPr>
              <a:t>from</a:t>
            </a:r>
            <a:r>
              <a:rPr dirty="0" sz="1100" spc="-15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Wikipedia.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37859" y="2987039"/>
            <a:ext cx="5186680" cy="745490"/>
            <a:chOff x="5737859" y="2987039"/>
            <a:chExt cx="5186680" cy="745490"/>
          </a:xfrm>
        </p:grpSpPr>
        <p:sp>
          <p:nvSpPr>
            <p:cNvPr id="23" name="object 23"/>
            <p:cNvSpPr/>
            <p:nvPr/>
          </p:nvSpPr>
          <p:spPr>
            <a:xfrm>
              <a:off x="5737859" y="2987039"/>
              <a:ext cx="5186680" cy="745490"/>
            </a:xfrm>
            <a:custGeom>
              <a:avLst/>
              <a:gdLst/>
              <a:ahLst/>
              <a:cxnLst/>
              <a:rect l="l" t="t" r="r" b="b"/>
              <a:pathLst>
                <a:path w="5186680" h="745489">
                  <a:moveTo>
                    <a:pt x="5111622" y="0"/>
                  </a:moveTo>
                  <a:lnTo>
                    <a:pt x="74549" y="0"/>
                  </a:lnTo>
                  <a:lnTo>
                    <a:pt x="45541" y="5861"/>
                  </a:lnTo>
                  <a:lnTo>
                    <a:pt x="21844" y="21843"/>
                  </a:lnTo>
                  <a:lnTo>
                    <a:pt x="5861" y="45541"/>
                  </a:lnTo>
                  <a:lnTo>
                    <a:pt x="0" y="74549"/>
                  </a:lnTo>
                  <a:lnTo>
                    <a:pt x="0" y="670687"/>
                  </a:lnTo>
                  <a:lnTo>
                    <a:pt x="5861" y="699694"/>
                  </a:lnTo>
                  <a:lnTo>
                    <a:pt x="21843" y="723391"/>
                  </a:lnTo>
                  <a:lnTo>
                    <a:pt x="45541" y="739374"/>
                  </a:lnTo>
                  <a:lnTo>
                    <a:pt x="74549" y="745236"/>
                  </a:lnTo>
                  <a:lnTo>
                    <a:pt x="5111622" y="745236"/>
                  </a:lnTo>
                  <a:lnTo>
                    <a:pt x="5140630" y="739374"/>
                  </a:lnTo>
                  <a:lnTo>
                    <a:pt x="5164327" y="723392"/>
                  </a:lnTo>
                  <a:lnTo>
                    <a:pt x="5180310" y="699694"/>
                  </a:lnTo>
                  <a:lnTo>
                    <a:pt x="5186171" y="670687"/>
                  </a:lnTo>
                  <a:lnTo>
                    <a:pt x="5186171" y="74549"/>
                  </a:lnTo>
                  <a:lnTo>
                    <a:pt x="5180310" y="45541"/>
                  </a:lnTo>
                  <a:lnTo>
                    <a:pt x="5164327" y="21844"/>
                  </a:lnTo>
                  <a:lnTo>
                    <a:pt x="5140630" y="5861"/>
                  </a:lnTo>
                  <a:lnTo>
                    <a:pt x="5111622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72300" y="3320733"/>
              <a:ext cx="137472" cy="1392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964173" y="3155441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409955"/>
                  </a:moveTo>
                  <a:lnTo>
                    <a:pt x="409955" y="409955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666356" y="3222497"/>
            <a:ext cx="1884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Arial"/>
                <a:cs typeface="Arial"/>
              </a:rPr>
              <a:t>Perform </a:t>
            </a:r>
            <a:r>
              <a:rPr dirty="0" sz="1500" spc="-35">
                <a:latin typeface="Arial"/>
                <a:cs typeface="Arial"/>
              </a:rPr>
              <a:t>data</a:t>
            </a:r>
            <a:r>
              <a:rPr dirty="0" sz="1500" spc="-2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wrangling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00490" y="3169666"/>
            <a:ext cx="1783080" cy="3644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dirty="0" sz="1100" spc="-20">
                <a:latin typeface="Arial"/>
                <a:cs typeface="Arial"/>
              </a:rPr>
              <a:t>One-hot</a:t>
            </a:r>
            <a:r>
              <a:rPr dirty="0" sz="1100" spc="-25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encoding </a:t>
            </a:r>
            <a:r>
              <a:rPr dirty="0" sz="1100" spc="-65">
                <a:latin typeface="Arial"/>
                <a:cs typeface="Arial"/>
              </a:rPr>
              <a:t>was </a:t>
            </a:r>
            <a:r>
              <a:rPr dirty="0" sz="1100" spc="-30">
                <a:latin typeface="Arial"/>
                <a:cs typeface="Arial"/>
              </a:rPr>
              <a:t>applied  </a:t>
            </a:r>
            <a:r>
              <a:rPr dirty="0" sz="1100" spc="20">
                <a:latin typeface="Arial"/>
                <a:cs typeface="Arial"/>
              </a:rPr>
              <a:t>to </a:t>
            </a:r>
            <a:r>
              <a:rPr dirty="0" sz="1100" spc="-30">
                <a:latin typeface="Arial"/>
                <a:cs typeface="Arial"/>
              </a:rPr>
              <a:t>categorical</a:t>
            </a:r>
            <a:r>
              <a:rPr dirty="0" sz="1100" spc="-21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features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37859" y="3919728"/>
            <a:ext cx="5186680" cy="1679575"/>
            <a:chOff x="5737859" y="3919728"/>
            <a:chExt cx="5186680" cy="1679575"/>
          </a:xfrm>
        </p:grpSpPr>
        <p:sp>
          <p:nvSpPr>
            <p:cNvPr id="29" name="object 29"/>
            <p:cNvSpPr/>
            <p:nvPr/>
          </p:nvSpPr>
          <p:spPr>
            <a:xfrm>
              <a:off x="5737859" y="3919728"/>
              <a:ext cx="5186680" cy="746760"/>
            </a:xfrm>
            <a:custGeom>
              <a:avLst/>
              <a:gdLst/>
              <a:ahLst/>
              <a:cxnLst/>
              <a:rect l="l" t="t" r="r" b="b"/>
              <a:pathLst>
                <a:path w="5186680" h="746760">
                  <a:moveTo>
                    <a:pt x="5111495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6"/>
                  </a:lnTo>
                  <a:lnTo>
                    <a:pt x="0" y="672084"/>
                  </a:lnTo>
                  <a:lnTo>
                    <a:pt x="5863" y="701165"/>
                  </a:lnTo>
                  <a:lnTo>
                    <a:pt x="21859" y="724900"/>
                  </a:lnTo>
                  <a:lnTo>
                    <a:pt x="45594" y="740896"/>
                  </a:lnTo>
                  <a:lnTo>
                    <a:pt x="74675" y="746760"/>
                  </a:lnTo>
                  <a:lnTo>
                    <a:pt x="5111495" y="746760"/>
                  </a:lnTo>
                  <a:lnTo>
                    <a:pt x="5140577" y="740896"/>
                  </a:lnTo>
                  <a:lnTo>
                    <a:pt x="5164312" y="724900"/>
                  </a:lnTo>
                  <a:lnTo>
                    <a:pt x="5180308" y="701165"/>
                  </a:lnTo>
                  <a:lnTo>
                    <a:pt x="5186171" y="672084"/>
                  </a:lnTo>
                  <a:lnTo>
                    <a:pt x="5186171" y="74676"/>
                  </a:lnTo>
                  <a:lnTo>
                    <a:pt x="5180308" y="45594"/>
                  </a:lnTo>
                  <a:lnTo>
                    <a:pt x="5164312" y="21859"/>
                  </a:lnTo>
                  <a:lnTo>
                    <a:pt x="5140577" y="5863"/>
                  </a:lnTo>
                  <a:lnTo>
                    <a:pt x="5111495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49141" y="4130913"/>
              <a:ext cx="241366" cy="3259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964173" y="4088130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409956"/>
                  </a:moveTo>
                  <a:lnTo>
                    <a:pt x="409955" y="409956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37859" y="4852416"/>
              <a:ext cx="5186680" cy="746760"/>
            </a:xfrm>
            <a:custGeom>
              <a:avLst/>
              <a:gdLst/>
              <a:ahLst/>
              <a:cxnLst/>
              <a:rect l="l" t="t" r="r" b="b"/>
              <a:pathLst>
                <a:path w="5186680" h="746760">
                  <a:moveTo>
                    <a:pt x="5111495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5"/>
                  </a:lnTo>
                  <a:lnTo>
                    <a:pt x="0" y="672083"/>
                  </a:lnTo>
                  <a:lnTo>
                    <a:pt x="5863" y="701165"/>
                  </a:lnTo>
                  <a:lnTo>
                    <a:pt x="21859" y="724900"/>
                  </a:lnTo>
                  <a:lnTo>
                    <a:pt x="45594" y="740896"/>
                  </a:lnTo>
                  <a:lnTo>
                    <a:pt x="74675" y="746759"/>
                  </a:lnTo>
                  <a:lnTo>
                    <a:pt x="5111495" y="746759"/>
                  </a:lnTo>
                  <a:lnTo>
                    <a:pt x="5140577" y="740896"/>
                  </a:lnTo>
                  <a:lnTo>
                    <a:pt x="5164312" y="724900"/>
                  </a:lnTo>
                  <a:lnTo>
                    <a:pt x="5180308" y="701165"/>
                  </a:lnTo>
                  <a:lnTo>
                    <a:pt x="5186171" y="672083"/>
                  </a:lnTo>
                  <a:lnTo>
                    <a:pt x="5186171" y="74675"/>
                  </a:lnTo>
                  <a:lnTo>
                    <a:pt x="5180308" y="45594"/>
                  </a:lnTo>
                  <a:lnTo>
                    <a:pt x="5164312" y="21859"/>
                  </a:lnTo>
                  <a:lnTo>
                    <a:pt x="5140577" y="5863"/>
                  </a:lnTo>
                  <a:lnTo>
                    <a:pt x="5111495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26264" y="5083581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4" h="287654">
                  <a:moveTo>
                    <a:pt x="287108" y="262178"/>
                  </a:moveTo>
                  <a:lnTo>
                    <a:pt x="25336" y="262178"/>
                  </a:lnTo>
                  <a:lnTo>
                    <a:pt x="25336" y="0"/>
                  </a:lnTo>
                  <a:lnTo>
                    <a:pt x="0" y="0"/>
                  </a:lnTo>
                  <a:lnTo>
                    <a:pt x="0" y="262178"/>
                  </a:lnTo>
                  <a:lnTo>
                    <a:pt x="0" y="287629"/>
                  </a:lnTo>
                  <a:lnTo>
                    <a:pt x="287108" y="287629"/>
                  </a:lnTo>
                  <a:lnTo>
                    <a:pt x="287108" y="262178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6273" y="5083191"/>
              <a:ext cx="287655" cy="288925"/>
            </a:xfrm>
            <a:custGeom>
              <a:avLst/>
              <a:gdLst/>
              <a:ahLst/>
              <a:cxnLst/>
              <a:rect l="l" t="t" r="r" b="b"/>
              <a:pathLst>
                <a:path w="287654" h="288925">
                  <a:moveTo>
                    <a:pt x="25332" y="0"/>
                  </a:moveTo>
                  <a:lnTo>
                    <a:pt x="0" y="0"/>
                  </a:lnTo>
                  <a:lnTo>
                    <a:pt x="0" y="288331"/>
                  </a:lnTo>
                  <a:lnTo>
                    <a:pt x="287103" y="288331"/>
                  </a:lnTo>
                  <a:lnTo>
                    <a:pt x="287103" y="262890"/>
                  </a:lnTo>
                  <a:lnTo>
                    <a:pt x="25333" y="262890"/>
                  </a:lnTo>
                  <a:lnTo>
                    <a:pt x="25332" y="0"/>
                  </a:lnTo>
                  <a:close/>
                </a:path>
              </a:pathLst>
            </a:custGeom>
            <a:ln w="4936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076938" y="5172234"/>
              <a:ext cx="46990" cy="148590"/>
            </a:xfrm>
            <a:custGeom>
              <a:avLst/>
              <a:gdLst/>
              <a:ahLst/>
              <a:cxnLst/>
              <a:rect l="l" t="t" r="r" b="b"/>
              <a:pathLst>
                <a:path w="46989" h="148589">
                  <a:moveTo>
                    <a:pt x="46443" y="0"/>
                  </a:moveTo>
                  <a:lnTo>
                    <a:pt x="0" y="0"/>
                  </a:lnTo>
                  <a:lnTo>
                    <a:pt x="0" y="148405"/>
                  </a:lnTo>
                  <a:lnTo>
                    <a:pt x="46443" y="148405"/>
                  </a:lnTo>
                  <a:lnTo>
                    <a:pt x="46443" y="0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076938" y="5172234"/>
              <a:ext cx="46990" cy="148590"/>
            </a:xfrm>
            <a:custGeom>
              <a:avLst/>
              <a:gdLst/>
              <a:ahLst/>
              <a:cxnLst/>
              <a:rect l="l" t="t" r="r" b="b"/>
              <a:pathLst>
                <a:path w="46989" h="148589">
                  <a:moveTo>
                    <a:pt x="0" y="148405"/>
                  </a:moveTo>
                  <a:lnTo>
                    <a:pt x="46443" y="148405"/>
                  </a:lnTo>
                  <a:lnTo>
                    <a:pt x="46443" y="0"/>
                  </a:lnTo>
                  <a:lnTo>
                    <a:pt x="0" y="0"/>
                  </a:lnTo>
                  <a:lnTo>
                    <a:pt x="0" y="148405"/>
                  </a:lnTo>
                  <a:close/>
                </a:path>
              </a:pathLst>
            </a:custGeom>
            <a:ln w="4927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40270" y="5083191"/>
              <a:ext cx="46990" cy="237490"/>
            </a:xfrm>
            <a:custGeom>
              <a:avLst/>
              <a:gdLst/>
              <a:ahLst/>
              <a:cxnLst/>
              <a:rect l="l" t="t" r="r" b="b"/>
              <a:pathLst>
                <a:path w="46989" h="237489">
                  <a:moveTo>
                    <a:pt x="46443" y="0"/>
                  </a:moveTo>
                  <a:lnTo>
                    <a:pt x="0" y="0"/>
                  </a:lnTo>
                  <a:lnTo>
                    <a:pt x="0" y="237449"/>
                  </a:lnTo>
                  <a:lnTo>
                    <a:pt x="46443" y="237449"/>
                  </a:lnTo>
                  <a:lnTo>
                    <a:pt x="46443" y="0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40270" y="5083191"/>
              <a:ext cx="46990" cy="237490"/>
            </a:xfrm>
            <a:custGeom>
              <a:avLst/>
              <a:gdLst/>
              <a:ahLst/>
              <a:cxnLst/>
              <a:rect l="l" t="t" r="r" b="b"/>
              <a:pathLst>
                <a:path w="46989" h="237489">
                  <a:moveTo>
                    <a:pt x="0" y="237449"/>
                  </a:moveTo>
                  <a:lnTo>
                    <a:pt x="46443" y="237449"/>
                  </a:lnTo>
                  <a:lnTo>
                    <a:pt x="46443" y="0"/>
                  </a:lnTo>
                  <a:lnTo>
                    <a:pt x="0" y="0"/>
                  </a:lnTo>
                  <a:lnTo>
                    <a:pt x="0" y="237449"/>
                  </a:lnTo>
                  <a:close/>
                </a:path>
              </a:pathLst>
            </a:custGeom>
            <a:ln w="4926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203601" y="5172234"/>
              <a:ext cx="46990" cy="148590"/>
            </a:xfrm>
            <a:custGeom>
              <a:avLst/>
              <a:gdLst/>
              <a:ahLst/>
              <a:cxnLst/>
              <a:rect l="l" t="t" r="r" b="b"/>
              <a:pathLst>
                <a:path w="46989" h="148589">
                  <a:moveTo>
                    <a:pt x="46443" y="0"/>
                  </a:moveTo>
                  <a:lnTo>
                    <a:pt x="0" y="0"/>
                  </a:lnTo>
                  <a:lnTo>
                    <a:pt x="0" y="148405"/>
                  </a:lnTo>
                  <a:lnTo>
                    <a:pt x="46443" y="148405"/>
                  </a:lnTo>
                  <a:lnTo>
                    <a:pt x="46443" y="0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203601" y="5172234"/>
              <a:ext cx="46990" cy="148590"/>
            </a:xfrm>
            <a:custGeom>
              <a:avLst/>
              <a:gdLst/>
              <a:ahLst/>
              <a:cxnLst/>
              <a:rect l="l" t="t" r="r" b="b"/>
              <a:pathLst>
                <a:path w="46989" h="148589">
                  <a:moveTo>
                    <a:pt x="0" y="148405"/>
                  </a:moveTo>
                  <a:lnTo>
                    <a:pt x="46443" y="148405"/>
                  </a:lnTo>
                  <a:lnTo>
                    <a:pt x="46443" y="0"/>
                  </a:lnTo>
                  <a:lnTo>
                    <a:pt x="0" y="0"/>
                  </a:lnTo>
                  <a:lnTo>
                    <a:pt x="0" y="148405"/>
                  </a:lnTo>
                  <a:close/>
                </a:path>
              </a:pathLst>
            </a:custGeom>
            <a:ln w="4927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266933" y="5244317"/>
              <a:ext cx="46990" cy="76835"/>
            </a:xfrm>
            <a:custGeom>
              <a:avLst/>
              <a:gdLst/>
              <a:ahLst/>
              <a:cxnLst/>
              <a:rect l="l" t="t" r="r" b="b"/>
              <a:pathLst>
                <a:path w="46989" h="76835">
                  <a:moveTo>
                    <a:pt x="46443" y="0"/>
                  </a:moveTo>
                  <a:lnTo>
                    <a:pt x="0" y="0"/>
                  </a:lnTo>
                  <a:lnTo>
                    <a:pt x="0" y="76322"/>
                  </a:lnTo>
                  <a:lnTo>
                    <a:pt x="46443" y="76322"/>
                  </a:lnTo>
                  <a:lnTo>
                    <a:pt x="46443" y="0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266933" y="5244317"/>
              <a:ext cx="46990" cy="76835"/>
            </a:xfrm>
            <a:custGeom>
              <a:avLst/>
              <a:gdLst/>
              <a:ahLst/>
              <a:cxnLst/>
              <a:rect l="l" t="t" r="r" b="b"/>
              <a:pathLst>
                <a:path w="46989" h="76835">
                  <a:moveTo>
                    <a:pt x="0" y="76322"/>
                  </a:moveTo>
                  <a:lnTo>
                    <a:pt x="46443" y="76322"/>
                  </a:lnTo>
                  <a:lnTo>
                    <a:pt x="46443" y="0"/>
                  </a:lnTo>
                  <a:lnTo>
                    <a:pt x="0" y="0"/>
                  </a:lnTo>
                  <a:lnTo>
                    <a:pt x="0" y="76322"/>
                  </a:lnTo>
                  <a:close/>
                </a:path>
              </a:pathLst>
            </a:custGeom>
            <a:ln w="4931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64173" y="5020818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10" h="411479">
                  <a:moveTo>
                    <a:pt x="0" y="411479"/>
                  </a:moveTo>
                  <a:lnTo>
                    <a:pt x="409955" y="411479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07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666356" y="4039361"/>
            <a:ext cx="3801110" cy="142049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173990">
              <a:lnSpc>
                <a:spcPct val="102000"/>
              </a:lnSpc>
              <a:spcBef>
                <a:spcPts val="60"/>
              </a:spcBef>
            </a:pPr>
            <a:r>
              <a:rPr dirty="0" sz="1500" spc="-40">
                <a:latin typeface="Arial"/>
                <a:cs typeface="Arial"/>
              </a:rPr>
              <a:t>Perform</a:t>
            </a:r>
            <a:r>
              <a:rPr dirty="0" sz="1500" spc="-12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exploratory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data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70">
                <a:latin typeface="Arial"/>
                <a:cs typeface="Arial"/>
              </a:rPr>
              <a:t>analysis</a:t>
            </a:r>
            <a:r>
              <a:rPr dirty="0" sz="1500" spc="-125">
                <a:latin typeface="Arial"/>
                <a:cs typeface="Arial"/>
              </a:rPr>
              <a:t> </a:t>
            </a:r>
            <a:r>
              <a:rPr dirty="0" sz="1500" spc="-85">
                <a:latin typeface="Arial"/>
                <a:cs typeface="Arial"/>
              </a:rPr>
              <a:t>(EDA)</a:t>
            </a:r>
            <a:r>
              <a:rPr dirty="0" sz="1500" spc="-114">
                <a:latin typeface="Arial"/>
                <a:cs typeface="Arial"/>
              </a:rPr>
              <a:t> </a:t>
            </a:r>
            <a:r>
              <a:rPr dirty="0" sz="1500" spc="-55">
                <a:latin typeface="Arial"/>
                <a:cs typeface="Arial"/>
              </a:rPr>
              <a:t>using  </a:t>
            </a:r>
            <a:r>
              <a:rPr dirty="0" sz="1500" spc="-40">
                <a:latin typeface="Arial"/>
                <a:cs typeface="Arial"/>
              </a:rPr>
              <a:t>visualization </a:t>
            </a:r>
            <a:r>
              <a:rPr dirty="0" sz="1500" spc="-60">
                <a:latin typeface="Arial"/>
                <a:cs typeface="Arial"/>
              </a:rPr>
              <a:t>and</a:t>
            </a:r>
            <a:r>
              <a:rPr dirty="0" sz="1500" spc="-250">
                <a:latin typeface="Arial"/>
                <a:cs typeface="Arial"/>
              </a:rPr>
              <a:t> </a:t>
            </a:r>
            <a:r>
              <a:rPr dirty="0" sz="1500" spc="-100">
                <a:latin typeface="Arial"/>
                <a:cs typeface="Arial"/>
              </a:rPr>
              <a:t>SQL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</a:pPr>
            <a:r>
              <a:rPr dirty="0" sz="1500" spc="-40">
                <a:latin typeface="Arial"/>
                <a:cs typeface="Arial"/>
              </a:rPr>
              <a:t>Perform</a:t>
            </a:r>
            <a:r>
              <a:rPr dirty="0" sz="1500" spc="-1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interactive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55">
                <a:latin typeface="Arial"/>
                <a:cs typeface="Arial"/>
              </a:rPr>
              <a:t>visual</a:t>
            </a:r>
            <a:r>
              <a:rPr dirty="0" sz="1500" spc="-130">
                <a:latin typeface="Arial"/>
                <a:cs typeface="Arial"/>
              </a:rPr>
              <a:t> </a:t>
            </a:r>
            <a:r>
              <a:rPr dirty="0" sz="1500" spc="-45">
                <a:latin typeface="Arial"/>
                <a:cs typeface="Arial"/>
              </a:rPr>
              <a:t>analytics</a:t>
            </a:r>
            <a:r>
              <a:rPr dirty="0" sz="1500" spc="-114">
                <a:latin typeface="Arial"/>
                <a:cs typeface="Arial"/>
              </a:rPr>
              <a:t> </a:t>
            </a:r>
            <a:r>
              <a:rPr dirty="0" sz="1500" spc="-55">
                <a:latin typeface="Arial"/>
                <a:cs typeface="Arial"/>
              </a:rPr>
              <a:t>using</a:t>
            </a:r>
            <a:r>
              <a:rPr dirty="0" sz="1500" spc="-13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Folium  </a:t>
            </a:r>
            <a:r>
              <a:rPr dirty="0" sz="1500" spc="-60">
                <a:latin typeface="Arial"/>
                <a:cs typeface="Arial"/>
              </a:rPr>
              <a:t>and </a:t>
            </a:r>
            <a:r>
              <a:rPr dirty="0" sz="1500" spc="-20">
                <a:latin typeface="Arial"/>
                <a:cs typeface="Arial"/>
              </a:rPr>
              <a:t>Plotly</a:t>
            </a:r>
            <a:r>
              <a:rPr dirty="0" sz="1500" spc="-185">
                <a:latin typeface="Arial"/>
                <a:cs typeface="Arial"/>
              </a:rPr>
              <a:t> </a:t>
            </a:r>
            <a:r>
              <a:rPr dirty="0" sz="1500" spc="-90">
                <a:latin typeface="Arial"/>
                <a:cs typeface="Arial"/>
              </a:rPr>
              <a:t>Dash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737859" y="5785103"/>
            <a:ext cx="5186680" cy="746760"/>
            <a:chOff x="5737859" y="5785103"/>
            <a:chExt cx="5186680" cy="746760"/>
          </a:xfrm>
        </p:grpSpPr>
        <p:sp>
          <p:nvSpPr>
            <p:cNvPr id="46" name="object 46"/>
            <p:cNvSpPr/>
            <p:nvPr/>
          </p:nvSpPr>
          <p:spPr>
            <a:xfrm>
              <a:off x="5737859" y="5785103"/>
              <a:ext cx="5186680" cy="746760"/>
            </a:xfrm>
            <a:custGeom>
              <a:avLst/>
              <a:gdLst/>
              <a:ahLst/>
              <a:cxnLst/>
              <a:rect l="l" t="t" r="r" b="b"/>
              <a:pathLst>
                <a:path w="5186680" h="746759">
                  <a:moveTo>
                    <a:pt x="5111495" y="0"/>
                  </a:moveTo>
                  <a:lnTo>
                    <a:pt x="74675" y="0"/>
                  </a:lnTo>
                  <a:lnTo>
                    <a:pt x="45594" y="5869"/>
                  </a:lnTo>
                  <a:lnTo>
                    <a:pt x="21859" y="21874"/>
                  </a:lnTo>
                  <a:lnTo>
                    <a:pt x="5863" y="45611"/>
                  </a:lnTo>
                  <a:lnTo>
                    <a:pt x="0" y="74676"/>
                  </a:lnTo>
                  <a:lnTo>
                    <a:pt x="0" y="672084"/>
                  </a:lnTo>
                  <a:lnTo>
                    <a:pt x="5863" y="701148"/>
                  </a:lnTo>
                  <a:lnTo>
                    <a:pt x="21859" y="724885"/>
                  </a:lnTo>
                  <a:lnTo>
                    <a:pt x="45594" y="740890"/>
                  </a:lnTo>
                  <a:lnTo>
                    <a:pt x="74675" y="746760"/>
                  </a:lnTo>
                  <a:lnTo>
                    <a:pt x="5111495" y="746760"/>
                  </a:lnTo>
                  <a:lnTo>
                    <a:pt x="5140577" y="740892"/>
                  </a:lnTo>
                  <a:lnTo>
                    <a:pt x="5164312" y="724890"/>
                  </a:lnTo>
                  <a:lnTo>
                    <a:pt x="5180308" y="701154"/>
                  </a:lnTo>
                  <a:lnTo>
                    <a:pt x="5186171" y="672084"/>
                  </a:lnTo>
                  <a:lnTo>
                    <a:pt x="5186171" y="74676"/>
                  </a:lnTo>
                  <a:lnTo>
                    <a:pt x="5180308" y="45611"/>
                  </a:lnTo>
                  <a:lnTo>
                    <a:pt x="5164312" y="21874"/>
                  </a:lnTo>
                  <a:lnTo>
                    <a:pt x="5140577" y="5869"/>
                  </a:lnTo>
                  <a:lnTo>
                    <a:pt x="5111495" y="0"/>
                  </a:lnTo>
                  <a:close/>
                </a:path>
              </a:pathLst>
            </a:custGeom>
            <a:solidFill>
              <a:srgbClr val="CEE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148292" y="6040047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60" h="36195">
                  <a:moveTo>
                    <a:pt x="27443" y="0"/>
                  </a:moveTo>
                  <a:lnTo>
                    <a:pt x="8021" y="0"/>
                  </a:lnTo>
                  <a:lnTo>
                    <a:pt x="0" y="8056"/>
                  </a:lnTo>
                  <a:lnTo>
                    <a:pt x="0" y="27561"/>
                  </a:lnTo>
                  <a:lnTo>
                    <a:pt x="8022" y="35617"/>
                  </a:lnTo>
                  <a:lnTo>
                    <a:pt x="27443" y="35617"/>
                  </a:lnTo>
                  <a:lnTo>
                    <a:pt x="35465" y="27561"/>
                  </a:lnTo>
                  <a:lnTo>
                    <a:pt x="35465" y="8056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148292" y="6040047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60" h="36195">
                  <a:moveTo>
                    <a:pt x="17732" y="0"/>
                  </a:moveTo>
                  <a:lnTo>
                    <a:pt x="8021" y="0"/>
                  </a:lnTo>
                  <a:lnTo>
                    <a:pt x="0" y="8056"/>
                  </a:lnTo>
                  <a:lnTo>
                    <a:pt x="0" y="17808"/>
                  </a:lnTo>
                  <a:lnTo>
                    <a:pt x="0" y="27561"/>
                  </a:lnTo>
                  <a:lnTo>
                    <a:pt x="8022" y="35617"/>
                  </a:lnTo>
                  <a:lnTo>
                    <a:pt x="17732" y="35617"/>
                  </a:lnTo>
                  <a:lnTo>
                    <a:pt x="27443" y="35617"/>
                  </a:lnTo>
                  <a:lnTo>
                    <a:pt x="35465" y="27561"/>
                  </a:lnTo>
                  <a:lnTo>
                    <a:pt x="35465" y="17808"/>
                  </a:lnTo>
                  <a:lnTo>
                    <a:pt x="35465" y="8056"/>
                  </a:lnTo>
                  <a:lnTo>
                    <a:pt x="27443" y="0"/>
                  </a:lnTo>
                  <a:lnTo>
                    <a:pt x="17732" y="0"/>
                  </a:lnTo>
                  <a:close/>
                </a:path>
              </a:pathLst>
            </a:custGeom>
            <a:ln w="4936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095093" y="6126123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60" h="36195">
                  <a:moveTo>
                    <a:pt x="27528" y="0"/>
                  </a:moveTo>
                  <a:lnTo>
                    <a:pt x="7937" y="0"/>
                  </a:lnTo>
                  <a:lnTo>
                    <a:pt x="0" y="7971"/>
                  </a:lnTo>
                  <a:lnTo>
                    <a:pt x="0" y="27645"/>
                  </a:lnTo>
                  <a:lnTo>
                    <a:pt x="7937" y="35617"/>
                  </a:lnTo>
                  <a:lnTo>
                    <a:pt x="27528" y="35617"/>
                  </a:lnTo>
                  <a:lnTo>
                    <a:pt x="35465" y="27645"/>
                  </a:lnTo>
                  <a:lnTo>
                    <a:pt x="35465" y="7971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095093" y="6126123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60" h="36195">
                  <a:moveTo>
                    <a:pt x="35465" y="17808"/>
                  </a:moveTo>
                  <a:lnTo>
                    <a:pt x="35465" y="27645"/>
                  </a:lnTo>
                  <a:lnTo>
                    <a:pt x="27528" y="35617"/>
                  </a:lnTo>
                  <a:lnTo>
                    <a:pt x="17732" y="35617"/>
                  </a:lnTo>
                  <a:lnTo>
                    <a:pt x="7937" y="35617"/>
                  </a:lnTo>
                  <a:lnTo>
                    <a:pt x="0" y="27645"/>
                  </a:lnTo>
                  <a:lnTo>
                    <a:pt x="0" y="17808"/>
                  </a:lnTo>
                  <a:lnTo>
                    <a:pt x="0" y="7971"/>
                  </a:lnTo>
                  <a:lnTo>
                    <a:pt x="7937" y="0"/>
                  </a:lnTo>
                  <a:lnTo>
                    <a:pt x="17732" y="0"/>
                  </a:lnTo>
                  <a:lnTo>
                    <a:pt x="27528" y="0"/>
                  </a:lnTo>
                  <a:lnTo>
                    <a:pt x="35465" y="7971"/>
                  </a:lnTo>
                  <a:lnTo>
                    <a:pt x="35465" y="17808"/>
                  </a:lnTo>
                  <a:close/>
                </a:path>
              </a:pathLst>
            </a:custGeom>
            <a:ln w="4936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26273" y="5980261"/>
              <a:ext cx="287655" cy="342265"/>
            </a:xfrm>
            <a:custGeom>
              <a:avLst/>
              <a:gdLst/>
              <a:ahLst/>
              <a:cxnLst/>
              <a:rect l="l" t="t" r="r" b="b"/>
              <a:pathLst>
                <a:path w="287654" h="342264">
                  <a:moveTo>
                    <a:pt x="126874" y="0"/>
                  </a:moveTo>
                  <a:lnTo>
                    <a:pt x="62064" y="17808"/>
                  </a:lnTo>
                  <a:lnTo>
                    <a:pt x="15357" y="66464"/>
                  </a:lnTo>
                  <a:lnTo>
                    <a:pt x="0" y="132293"/>
                  </a:lnTo>
                  <a:lnTo>
                    <a:pt x="3331" y="161861"/>
                  </a:lnTo>
                  <a:lnTo>
                    <a:pt x="13035" y="189482"/>
                  </a:lnTo>
                  <a:lnTo>
                    <a:pt x="28677" y="214161"/>
                  </a:lnTo>
                  <a:lnTo>
                    <a:pt x="49821" y="234905"/>
                  </a:lnTo>
                  <a:lnTo>
                    <a:pt x="49821" y="342181"/>
                  </a:lnTo>
                  <a:lnTo>
                    <a:pt x="183239" y="342181"/>
                  </a:lnTo>
                  <a:lnTo>
                    <a:pt x="183239" y="291299"/>
                  </a:lnTo>
                  <a:lnTo>
                    <a:pt x="203927" y="291299"/>
                  </a:lnTo>
                  <a:lnTo>
                    <a:pt x="239393" y="276458"/>
                  </a:lnTo>
                  <a:lnTo>
                    <a:pt x="253748" y="240417"/>
                  </a:lnTo>
                  <a:lnTo>
                    <a:pt x="253748" y="214976"/>
                  </a:lnTo>
                  <a:lnTo>
                    <a:pt x="272325" y="214976"/>
                  </a:lnTo>
                  <a:lnTo>
                    <a:pt x="275628" y="213704"/>
                  </a:lnTo>
                  <a:lnTo>
                    <a:pt x="80642" y="213704"/>
                  </a:lnTo>
                  <a:lnTo>
                    <a:pt x="75575" y="203103"/>
                  </a:lnTo>
                  <a:lnTo>
                    <a:pt x="73886" y="202679"/>
                  </a:lnTo>
                  <a:lnTo>
                    <a:pt x="55309" y="202679"/>
                  </a:lnTo>
                  <a:lnTo>
                    <a:pt x="46865" y="194199"/>
                  </a:lnTo>
                  <a:lnTo>
                    <a:pt x="50665" y="183175"/>
                  </a:lnTo>
                  <a:lnTo>
                    <a:pt x="48976" y="180206"/>
                  </a:lnTo>
                  <a:lnTo>
                    <a:pt x="47709" y="177238"/>
                  </a:lnTo>
                  <a:lnTo>
                    <a:pt x="46865" y="173846"/>
                  </a:lnTo>
                  <a:lnTo>
                    <a:pt x="36310" y="168758"/>
                  </a:lnTo>
                  <a:lnTo>
                    <a:pt x="36310" y="156886"/>
                  </a:lnTo>
                  <a:lnTo>
                    <a:pt x="46865" y="151797"/>
                  </a:lnTo>
                  <a:lnTo>
                    <a:pt x="47709" y="148405"/>
                  </a:lnTo>
                  <a:lnTo>
                    <a:pt x="48976" y="145437"/>
                  </a:lnTo>
                  <a:lnTo>
                    <a:pt x="50665" y="142469"/>
                  </a:lnTo>
                  <a:lnTo>
                    <a:pt x="46865" y="131445"/>
                  </a:lnTo>
                  <a:lnTo>
                    <a:pt x="55309" y="122964"/>
                  </a:lnTo>
                  <a:lnTo>
                    <a:pt x="75575" y="122964"/>
                  </a:lnTo>
                  <a:lnTo>
                    <a:pt x="80642" y="112364"/>
                  </a:lnTo>
                  <a:lnTo>
                    <a:pt x="103441" y="112364"/>
                  </a:lnTo>
                  <a:lnTo>
                    <a:pt x="99641" y="108548"/>
                  </a:lnTo>
                  <a:lnTo>
                    <a:pt x="103441" y="97523"/>
                  </a:lnTo>
                  <a:lnTo>
                    <a:pt x="101752" y="94555"/>
                  </a:lnTo>
                  <a:lnTo>
                    <a:pt x="100486" y="91587"/>
                  </a:lnTo>
                  <a:lnTo>
                    <a:pt x="99641" y="88195"/>
                  </a:lnTo>
                  <a:lnTo>
                    <a:pt x="89086" y="83107"/>
                  </a:lnTo>
                  <a:lnTo>
                    <a:pt x="89086" y="71234"/>
                  </a:lnTo>
                  <a:lnTo>
                    <a:pt x="99641" y="66146"/>
                  </a:lnTo>
                  <a:lnTo>
                    <a:pt x="100485" y="62754"/>
                  </a:lnTo>
                  <a:lnTo>
                    <a:pt x="101752" y="59786"/>
                  </a:lnTo>
                  <a:lnTo>
                    <a:pt x="103441" y="56818"/>
                  </a:lnTo>
                  <a:lnTo>
                    <a:pt x="100063" y="45793"/>
                  </a:lnTo>
                  <a:lnTo>
                    <a:pt x="108507" y="37313"/>
                  </a:lnTo>
                  <a:lnTo>
                    <a:pt x="128774" y="37313"/>
                  </a:lnTo>
                  <a:lnTo>
                    <a:pt x="133840" y="26713"/>
                  </a:lnTo>
                  <a:lnTo>
                    <a:pt x="202793" y="26713"/>
                  </a:lnTo>
                  <a:lnTo>
                    <a:pt x="191683" y="17808"/>
                  </a:lnTo>
                  <a:lnTo>
                    <a:pt x="160149" y="4452"/>
                  </a:lnTo>
                  <a:lnTo>
                    <a:pt x="126874" y="0"/>
                  </a:lnTo>
                  <a:close/>
                </a:path>
                <a:path w="287654" h="342264">
                  <a:moveTo>
                    <a:pt x="106397" y="199711"/>
                  </a:moveTo>
                  <a:lnTo>
                    <a:pt x="103441" y="201407"/>
                  </a:lnTo>
                  <a:lnTo>
                    <a:pt x="100486" y="202679"/>
                  </a:lnTo>
                  <a:lnTo>
                    <a:pt x="97108" y="203527"/>
                  </a:lnTo>
                  <a:lnTo>
                    <a:pt x="92464" y="213704"/>
                  </a:lnTo>
                  <a:lnTo>
                    <a:pt x="275628" y="213704"/>
                  </a:lnTo>
                  <a:lnTo>
                    <a:pt x="280031" y="212008"/>
                  </a:lnTo>
                  <a:lnTo>
                    <a:pt x="285519" y="205541"/>
                  </a:lnTo>
                  <a:lnTo>
                    <a:pt x="285856" y="203527"/>
                  </a:lnTo>
                  <a:lnTo>
                    <a:pt x="117374" y="203527"/>
                  </a:lnTo>
                  <a:lnTo>
                    <a:pt x="106397" y="199711"/>
                  </a:lnTo>
                  <a:close/>
                </a:path>
                <a:path w="287654" h="342264">
                  <a:moveTo>
                    <a:pt x="131189" y="122964"/>
                  </a:moveTo>
                  <a:lnTo>
                    <a:pt x="118218" y="122964"/>
                  </a:lnTo>
                  <a:lnTo>
                    <a:pt x="126663" y="131445"/>
                  </a:lnTo>
                  <a:lnTo>
                    <a:pt x="122863" y="142469"/>
                  </a:lnTo>
                  <a:lnTo>
                    <a:pt x="124552" y="145437"/>
                  </a:lnTo>
                  <a:lnTo>
                    <a:pt x="125818" y="148405"/>
                  </a:lnTo>
                  <a:lnTo>
                    <a:pt x="126663" y="151797"/>
                  </a:lnTo>
                  <a:lnTo>
                    <a:pt x="137218" y="156886"/>
                  </a:lnTo>
                  <a:lnTo>
                    <a:pt x="136796" y="169606"/>
                  </a:lnTo>
                  <a:lnTo>
                    <a:pt x="126241" y="174694"/>
                  </a:lnTo>
                  <a:lnTo>
                    <a:pt x="125396" y="178086"/>
                  </a:lnTo>
                  <a:lnTo>
                    <a:pt x="124129" y="181055"/>
                  </a:lnTo>
                  <a:lnTo>
                    <a:pt x="122441" y="184023"/>
                  </a:lnTo>
                  <a:lnTo>
                    <a:pt x="125818" y="195047"/>
                  </a:lnTo>
                  <a:lnTo>
                    <a:pt x="117374" y="203527"/>
                  </a:lnTo>
                  <a:lnTo>
                    <a:pt x="285856" y="203527"/>
                  </a:lnTo>
                  <a:lnTo>
                    <a:pt x="287050" y="196372"/>
                  </a:lnTo>
                  <a:lnTo>
                    <a:pt x="282881" y="185295"/>
                  </a:lnTo>
                  <a:lnTo>
                    <a:pt x="253748" y="134413"/>
                  </a:lnTo>
                  <a:lnTo>
                    <a:pt x="253665" y="131445"/>
                  </a:lnTo>
                  <a:lnTo>
                    <a:pt x="253291" y="127628"/>
                  </a:lnTo>
                  <a:lnTo>
                    <a:pt x="133418" y="127628"/>
                  </a:lnTo>
                  <a:lnTo>
                    <a:pt x="131189" y="122964"/>
                  </a:lnTo>
                  <a:close/>
                </a:path>
                <a:path w="287654" h="342264">
                  <a:moveTo>
                    <a:pt x="66287" y="199287"/>
                  </a:moveTo>
                  <a:lnTo>
                    <a:pt x="55309" y="202679"/>
                  </a:lnTo>
                  <a:lnTo>
                    <a:pt x="73886" y="202679"/>
                  </a:lnTo>
                  <a:lnTo>
                    <a:pt x="72198" y="202255"/>
                  </a:lnTo>
                  <a:lnTo>
                    <a:pt x="69242" y="200983"/>
                  </a:lnTo>
                  <a:lnTo>
                    <a:pt x="66287" y="199287"/>
                  </a:lnTo>
                  <a:close/>
                </a:path>
                <a:path w="287654" h="342264">
                  <a:moveTo>
                    <a:pt x="159595" y="113636"/>
                  </a:moveTo>
                  <a:lnTo>
                    <a:pt x="156640" y="115332"/>
                  </a:lnTo>
                  <a:lnTo>
                    <a:pt x="153684" y="116604"/>
                  </a:lnTo>
                  <a:lnTo>
                    <a:pt x="150306" y="117452"/>
                  </a:lnTo>
                  <a:lnTo>
                    <a:pt x="145240" y="127628"/>
                  </a:lnTo>
                  <a:lnTo>
                    <a:pt x="253291" y="127628"/>
                  </a:lnTo>
                  <a:lnTo>
                    <a:pt x="252295" y="117452"/>
                  </a:lnTo>
                  <a:lnTo>
                    <a:pt x="170573" y="117452"/>
                  </a:lnTo>
                  <a:lnTo>
                    <a:pt x="159595" y="113636"/>
                  </a:lnTo>
                  <a:close/>
                </a:path>
                <a:path w="287654" h="342264">
                  <a:moveTo>
                    <a:pt x="75575" y="122964"/>
                  </a:moveTo>
                  <a:lnTo>
                    <a:pt x="55309" y="122964"/>
                  </a:lnTo>
                  <a:lnTo>
                    <a:pt x="66287" y="126780"/>
                  </a:lnTo>
                  <a:lnTo>
                    <a:pt x="69242" y="125084"/>
                  </a:lnTo>
                  <a:lnTo>
                    <a:pt x="72197" y="123812"/>
                  </a:lnTo>
                  <a:lnTo>
                    <a:pt x="75575" y="122964"/>
                  </a:lnTo>
                  <a:close/>
                </a:path>
                <a:path w="287654" h="342264">
                  <a:moveTo>
                    <a:pt x="103441" y="112364"/>
                  </a:moveTo>
                  <a:lnTo>
                    <a:pt x="92886" y="112364"/>
                  </a:lnTo>
                  <a:lnTo>
                    <a:pt x="97952" y="122964"/>
                  </a:lnTo>
                  <a:lnTo>
                    <a:pt x="101330" y="123812"/>
                  </a:lnTo>
                  <a:lnTo>
                    <a:pt x="104285" y="125084"/>
                  </a:lnTo>
                  <a:lnTo>
                    <a:pt x="107241" y="126780"/>
                  </a:lnTo>
                  <a:lnTo>
                    <a:pt x="118218" y="122964"/>
                  </a:lnTo>
                  <a:lnTo>
                    <a:pt x="131189" y="122964"/>
                  </a:lnTo>
                  <a:lnTo>
                    <a:pt x="128351" y="117028"/>
                  </a:lnTo>
                  <a:lnTo>
                    <a:pt x="108085" y="117028"/>
                  </a:lnTo>
                  <a:lnTo>
                    <a:pt x="103441" y="112364"/>
                  </a:lnTo>
                  <a:close/>
                </a:path>
                <a:path w="287654" h="342264">
                  <a:moveTo>
                    <a:pt x="215489" y="36889"/>
                  </a:moveTo>
                  <a:lnTo>
                    <a:pt x="170995" y="36889"/>
                  </a:lnTo>
                  <a:lnTo>
                    <a:pt x="179439" y="45369"/>
                  </a:lnTo>
                  <a:lnTo>
                    <a:pt x="175639" y="56394"/>
                  </a:lnTo>
                  <a:lnTo>
                    <a:pt x="177328" y="59362"/>
                  </a:lnTo>
                  <a:lnTo>
                    <a:pt x="178594" y="62330"/>
                  </a:lnTo>
                  <a:lnTo>
                    <a:pt x="179439" y="65722"/>
                  </a:lnTo>
                  <a:lnTo>
                    <a:pt x="189994" y="70810"/>
                  </a:lnTo>
                  <a:lnTo>
                    <a:pt x="189994" y="83531"/>
                  </a:lnTo>
                  <a:lnTo>
                    <a:pt x="179439" y="88619"/>
                  </a:lnTo>
                  <a:lnTo>
                    <a:pt x="178594" y="92011"/>
                  </a:lnTo>
                  <a:lnTo>
                    <a:pt x="175217" y="97947"/>
                  </a:lnTo>
                  <a:lnTo>
                    <a:pt x="179017" y="108972"/>
                  </a:lnTo>
                  <a:lnTo>
                    <a:pt x="170573" y="117452"/>
                  </a:lnTo>
                  <a:lnTo>
                    <a:pt x="252295" y="117452"/>
                  </a:lnTo>
                  <a:lnTo>
                    <a:pt x="250403" y="98126"/>
                  </a:lnTo>
                  <a:lnTo>
                    <a:pt x="238390" y="66623"/>
                  </a:lnTo>
                  <a:lnTo>
                    <a:pt x="218539" y="39334"/>
                  </a:lnTo>
                  <a:lnTo>
                    <a:pt x="215489" y="36889"/>
                  </a:lnTo>
                  <a:close/>
                </a:path>
                <a:path w="287654" h="342264">
                  <a:moveTo>
                    <a:pt x="119063" y="113212"/>
                  </a:moveTo>
                  <a:lnTo>
                    <a:pt x="108085" y="117028"/>
                  </a:lnTo>
                  <a:lnTo>
                    <a:pt x="128351" y="117028"/>
                  </a:lnTo>
                  <a:lnTo>
                    <a:pt x="124974" y="116180"/>
                  </a:lnTo>
                  <a:lnTo>
                    <a:pt x="122018" y="114908"/>
                  </a:lnTo>
                  <a:lnTo>
                    <a:pt x="119063" y="113212"/>
                  </a:lnTo>
                  <a:close/>
                </a:path>
                <a:path w="287654" h="342264">
                  <a:moveTo>
                    <a:pt x="128774" y="37313"/>
                  </a:moveTo>
                  <a:lnTo>
                    <a:pt x="108507" y="37313"/>
                  </a:lnTo>
                  <a:lnTo>
                    <a:pt x="119485" y="41129"/>
                  </a:lnTo>
                  <a:lnTo>
                    <a:pt x="122440" y="39433"/>
                  </a:lnTo>
                  <a:lnTo>
                    <a:pt x="125396" y="38161"/>
                  </a:lnTo>
                  <a:lnTo>
                    <a:pt x="128774" y="37313"/>
                  </a:lnTo>
                  <a:close/>
                </a:path>
                <a:path w="287654" h="342264">
                  <a:moveTo>
                    <a:pt x="202793" y="26713"/>
                  </a:moveTo>
                  <a:lnTo>
                    <a:pt x="145662" y="26713"/>
                  </a:lnTo>
                  <a:lnTo>
                    <a:pt x="150728" y="36889"/>
                  </a:lnTo>
                  <a:lnTo>
                    <a:pt x="154106" y="37737"/>
                  </a:lnTo>
                  <a:lnTo>
                    <a:pt x="157062" y="39009"/>
                  </a:lnTo>
                  <a:lnTo>
                    <a:pt x="160017" y="40705"/>
                  </a:lnTo>
                  <a:lnTo>
                    <a:pt x="170995" y="36889"/>
                  </a:lnTo>
                  <a:lnTo>
                    <a:pt x="215489" y="36889"/>
                  </a:lnTo>
                  <a:lnTo>
                    <a:pt x="202793" y="26713"/>
                  </a:lnTo>
                  <a:close/>
                </a:path>
              </a:pathLst>
            </a:custGeom>
            <a:solidFill>
              <a:srgbClr val="3EB8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060115" y="6004506"/>
              <a:ext cx="158620" cy="1919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026273" y="5980261"/>
              <a:ext cx="287655" cy="342265"/>
            </a:xfrm>
            <a:custGeom>
              <a:avLst/>
              <a:gdLst/>
              <a:ahLst/>
              <a:cxnLst/>
              <a:rect l="l" t="t" r="r" b="b"/>
              <a:pathLst>
                <a:path w="287654" h="342264">
                  <a:moveTo>
                    <a:pt x="282881" y="185295"/>
                  </a:moveTo>
                  <a:lnTo>
                    <a:pt x="253748" y="134413"/>
                  </a:lnTo>
                  <a:lnTo>
                    <a:pt x="253748" y="132293"/>
                  </a:lnTo>
                  <a:lnTo>
                    <a:pt x="250403" y="98126"/>
                  </a:lnTo>
                  <a:lnTo>
                    <a:pt x="218539" y="39334"/>
                  </a:lnTo>
                  <a:lnTo>
                    <a:pt x="160149" y="4452"/>
                  </a:lnTo>
                  <a:lnTo>
                    <a:pt x="126874" y="0"/>
                  </a:lnTo>
                  <a:lnTo>
                    <a:pt x="93598" y="4452"/>
                  </a:lnTo>
                  <a:lnTo>
                    <a:pt x="35208" y="39155"/>
                  </a:lnTo>
                  <a:lnTo>
                    <a:pt x="3344" y="98067"/>
                  </a:lnTo>
                  <a:lnTo>
                    <a:pt x="0" y="132293"/>
                  </a:lnTo>
                  <a:lnTo>
                    <a:pt x="3331" y="161861"/>
                  </a:lnTo>
                  <a:lnTo>
                    <a:pt x="13035" y="189482"/>
                  </a:lnTo>
                  <a:lnTo>
                    <a:pt x="28677" y="214161"/>
                  </a:lnTo>
                  <a:lnTo>
                    <a:pt x="49821" y="234905"/>
                  </a:lnTo>
                  <a:lnTo>
                    <a:pt x="49821" y="342181"/>
                  </a:lnTo>
                  <a:lnTo>
                    <a:pt x="183239" y="342181"/>
                  </a:lnTo>
                  <a:lnTo>
                    <a:pt x="183239" y="291299"/>
                  </a:lnTo>
                  <a:lnTo>
                    <a:pt x="203927" y="291299"/>
                  </a:lnTo>
                  <a:lnTo>
                    <a:pt x="239393" y="276458"/>
                  </a:lnTo>
                  <a:lnTo>
                    <a:pt x="253748" y="240417"/>
                  </a:lnTo>
                  <a:lnTo>
                    <a:pt x="253748" y="214976"/>
                  </a:lnTo>
                  <a:lnTo>
                    <a:pt x="272325" y="214976"/>
                  </a:lnTo>
                  <a:lnTo>
                    <a:pt x="280031" y="212008"/>
                  </a:lnTo>
                  <a:lnTo>
                    <a:pt x="285519" y="205541"/>
                  </a:lnTo>
                  <a:lnTo>
                    <a:pt x="287050" y="196372"/>
                  </a:lnTo>
                  <a:lnTo>
                    <a:pt x="282881" y="185295"/>
                  </a:lnTo>
                  <a:close/>
                </a:path>
              </a:pathLst>
            </a:custGeom>
            <a:ln w="4934">
              <a:solidFill>
                <a:srgbClr val="3EB8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964173" y="5953505"/>
              <a:ext cx="410209" cy="411480"/>
            </a:xfrm>
            <a:custGeom>
              <a:avLst/>
              <a:gdLst/>
              <a:ahLst/>
              <a:cxnLst/>
              <a:rect l="l" t="t" r="r" b="b"/>
              <a:pathLst>
                <a:path w="410210" h="411479">
                  <a:moveTo>
                    <a:pt x="0" y="411480"/>
                  </a:moveTo>
                  <a:lnTo>
                    <a:pt x="409955" y="411480"/>
                  </a:lnTo>
                  <a:lnTo>
                    <a:pt x="409955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6666356" y="5905296"/>
            <a:ext cx="2146935" cy="48768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dirty="0" sz="1500" spc="-40">
                <a:latin typeface="Arial"/>
                <a:cs typeface="Arial"/>
              </a:rPr>
              <a:t>Perform </a:t>
            </a:r>
            <a:r>
              <a:rPr dirty="0" sz="1500" spc="-30">
                <a:latin typeface="Arial"/>
                <a:cs typeface="Arial"/>
              </a:rPr>
              <a:t>predictive</a:t>
            </a:r>
            <a:r>
              <a:rPr dirty="0" sz="1500" spc="-220">
                <a:latin typeface="Arial"/>
                <a:cs typeface="Arial"/>
              </a:rPr>
              <a:t> </a:t>
            </a:r>
            <a:r>
              <a:rPr dirty="0" sz="1500" spc="-75">
                <a:latin typeface="Arial"/>
                <a:cs typeface="Arial"/>
              </a:rPr>
              <a:t>analysis  </a:t>
            </a:r>
            <a:r>
              <a:rPr dirty="0" sz="1500" spc="-55">
                <a:latin typeface="Arial"/>
                <a:cs typeface="Arial"/>
              </a:rPr>
              <a:t>using </a:t>
            </a:r>
            <a:r>
              <a:rPr dirty="0" sz="1500" spc="-40">
                <a:latin typeface="Arial"/>
                <a:cs typeface="Arial"/>
              </a:rPr>
              <a:t>classification</a:t>
            </a:r>
            <a:r>
              <a:rPr dirty="0" sz="1500" spc="-254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models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000490" y="5968695"/>
            <a:ext cx="1647825" cy="364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5">
                <a:latin typeface="Arial"/>
                <a:cs typeface="Arial"/>
              </a:rPr>
              <a:t>How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to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build,</a:t>
            </a:r>
            <a:r>
              <a:rPr dirty="0" sz="1100" spc="-105">
                <a:latin typeface="Arial"/>
                <a:cs typeface="Arial"/>
              </a:rPr>
              <a:t> </a:t>
            </a:r>
            <a:r>
              <a:rPr dirty="0" sz="1100" spc="-15">
                <a:latin typeface="Arial"/>
                <a:cs typeface="Arial"/>
              </a:rPr>
              <a:t>tune,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evaluate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100" spc="-30">
                <a:latin typeface="Arial"/>
                <a:cs typeface="Arial"/>
              </a:rPr>
              <a:t>classification</a:t>
            </a:r>
            <a:r>
              <a:rPr dirty="0" sz="1100" spc="-8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models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166870" cy="6858000"/>
          </a:xfrm>
          <a:custGeom>
            <a:avLst/>
            <a:gdLst/>
            <a:ahLst/>
            <a:cxnLst/>
            <a:rect l="l" t="t" r="r" b="b"/>
            <a:pathLst>
              <a:path w="4166870" h="6858000">
                <a:moveTo>
                  <a:pt x="2259203" y="0"/>
                </a:moveTo>
                <a:lnTo>
                  <a:pt x="0" y="0"/>
                </a:lnTo>
                <a:lnTo>
                  <a:pt x="0" y="6857999"/>
                </a:lnTo>
                <a:lnTo>
                  <a:pt x="2259203" y="6857999"/>
                </a:lnTo>
                <a:lnTo>
                  <a:pt x="2387473" y="6775778"/>
                </a:lnTo>
                <a:lnTo>
                  <a:pt x="2427059" y="6748686"/>
                </a:lnTo>
                <a:lnTo>
                  <a:pt x="2466306" y="6721137"/>
                </a:lnTo>
                <a:lnTo>
                  <a:pt x="2505209" y="6693136"/>
                </a:lnTo>
                <a:lnTo>
                  <a:pt x="2543765" y="6664686"/>
                </a:lnTo>
                <a:lnTo>
                  <a:pt x="2581969" y="6635792"/>
                </a:lnTo>
                <a:lnTo>
                  <a:pt x="2619817" y="6606457"/>
                </a:lnTo>
                <a:lnTo>
                  <a:pt x="2657307" y="6576685"/>
                </a:lnTo>
                <a:lnTo>
                  <a:pt x="2694433" y="6546479"/>
                </a:lnTo>
                <a:lnTo>
                  <a:pt x="2731193" y="6515844"/>
                </a:lnTo>
                <a:lnTo>
                  <a:pt x="2767582" y="6484784"/>
                </a:lnTo>
                <a:lnTo>
                  <a:pt x="2803597" y="6453301"/>
                </a:lnTo>
                <a:lnTo>
                  <a:pt x="2839233" y="6421401"/>
                </a:lnTo>
                <a:lnTo>
                  <a:pt x="2874488" y="6389086"/>
                </a:lnTo>
                <a:lnTo>
                  <a:pt x="2909356" y="6356362"/>
                </a:lnTo>
                <a:lnTo>
                  <a:pt x="2943835" y="6323230"/>
                </a:lnTo>
                <a:lnTo>
                  <a:pt x="2977921" y="6289696"/>
                </a:lnTo>
                <a:lnTo>
                  <a:pt x="3011609" y="6255763"/>
                </a:lnTo>
                <a:lnTo>
                  <a:pt x="3044896" y="6221435"/>
                </a:lnTo>
                <a:lnTo>
                  <a:pt x="3077778" y="6186716"/>
                </a:lnTo>
                <a:lnTo>
                  <a:pt x="3110252" y="6151609"/>
                </a:lnTo>
                <a:lnTo>
                  <a:pt x="3142313" y="6116118"/>
                </a:lnTo>
                <a:lnTo>
                  <a:pt x="3173957" y="6080248"/>
                </a:lnTo>
                <a:lnTo>
                  <a:pt x="3205181" y="6044002"/>
                </a:lnTo>
                <a:lnTo>
                  <a:pt x="3235982" y="6007384"/>
                </a:lnTo>
                <a:lnTo>
                  <a:pt x="3266354" y="5970397"/>
                </a:lnTo>
                <a:lnTo>
                  <a:pt x="3296295" y="5933046"/>
                </a:lnTo>
                <a:lnTo>
                  <a:pt x="3325800" y="5895333"/>
                </a:lnTo>
                <a:lnTo>
                  <a:pt x="3354866" y="5857265"/>
                </a:lnTo>
                <a:lnTo>
                  <a:pt x="3383489" y="5818842"/>
                </a:lnTo>
                <a:lnTo>
                  <a:pt x="3411665" y="5780071"/>
                </a:lnTo>
                <a:lnTo>
                  <a:pt x="3439390" y="5740954"/>
                </a:lnTo>
                <a:lnTo>
                  <a:pt x="3466661" y="5701496"/>
                </a:lnTo>
                <a:lnTo>
                  <a:pt x="3493474" y="5661700"/>
                </a:lnTo>
                <a:lnTo>
                  <a:pt x="3519824" y="5621569"/>
                </a:lnTo>
                <a:lnTo>
                  <a:pt x="3545708" y="5581109"/>
                </a:lnTo>
                <a:lnTo>
                  <a:pt x="3571122" y="5540322"/>
                </a:lnTo>
                <a:lnTo>
                  <a:pt x="3596063" y="5499213"/>
                </a:lnTo>
                <a:lnTo>
                  <a:pt x="3620526" y="5457784"/>
                </a:lnTo>
                <a:lnTo>
                  <a:pt x="3644508" y="5416041"/>
                </a:lnTo>
                <a:lnTo>
                  <a:pt x="3668005" y="5373987"/>
                </a:lnTo>
                <a:lnTo>
                  <a:pt x="3691013" y="5331626"/>
                </a:lnTo>
                <a:lnTo>
                  <a:pt x="3713528" y="5288961"/>
                </a:lnTo>
                <a:lnTo>
                  <a:pt x="3735547" y="5245996"/>
                </a:lnTo>
                <a:lnTo>
                  <a:pt x="3757066" y="5202736"/>
                </a:lnTo>
                <a:lnTo>
                  <a:pt x="3778080" y="5159183"/>
                </a:lnTo>
                <a:lnTo>
                  <a:pt x="3798586" y="5115342"/>
                </a:lnTo>
                <a:lnTo>
                  <a:pt x="3818580" y="5071217"/>
                </a:lnTo>
                <a:lnTo>
                  <a:pt x="3838059" y="5026811"/>
                </a:lnTo>
                <a:lnTo>
                  <a:pt x="3857019" y="4982129"/>
                </a:lnTo>
                <a:lnTo>
                  <a:pt x="3875455" y="4937174"/>
                </a:lnTo>
                <a:lnTo>
                  <a:pt x="3893364" y="4891949"/>
                </a:lnTo>
                <a:lnTo>
                  <a:pt x="3910742" y="4846459"/>
                </a:lnTo>
                <a:lnTo>
                  <a:pt x="3927585" y="4800708"/>
                </a:lnTo>
                <a:lnTo>
                  <a:pt x="3943890" y="4754699"/>
                </a:lnTo>
                <a:lnTo>
                  <a:pt x="3959653" y="4708436"/>
                </a:lnTo>
                <a:lnTo>
                  <a:pt x="3974869" y="4661923"/>
                </a:lnTo>
                <a:lnTo>
                  <a:pt x="3989536" y="4615164"/>
                </a:lnTo>
                <a:lnTo>
                  <a:pt x="4003649" y="4568162"/>
                </a:lnTo>
                <a:lnTo>
                  <a:pt x="4017204" y="4520922"/>
                </a:lnTo>
                <a:lnTo>
                  <a:pt x="4030197" y="4473447"/>
                </a:lnTo>
                <a:lnTo>
                  <a:pt x="4042626" y="4425741"/>
                </a:lnTo>
                <a:lnTo>
                  <a:pt x="4054485" y="4377808"/>
                </a:lnTo>
                <a:lnTo>
                  <a:pt x="4065772" y="4329652"/>
                </a:lnTo>
                <a:lnTo>
                  <a:pt x="4076481" y="4281276"/>
                </a:lnTo>
                <a:lnTo>
                  <a:pt x="4086611" y="4232684"/>
                </a:lnTo>
                <a:lnTo>
                  <a:pt x="4096156" y="4183881"/>
                </a:lnTo>
                <a:lnTo>
                  <a:pt x="4105112" y="4134870"/>
                </a:lnTo>
                <a:lnTo>
                  <a:pt x="4113477" y="4085654"/>
                </a:lnTo>
                <a:lnTo>
                  <a:pt x="4121246" y="4036238"/>
                </a:lnTo>
                <a:lnTo>
                  <a:pt x="4128416" y="3986625"/>
                </a:lnTo>
                <a:lnTo>
                  <a:pt x="4134982" y="3936819"/>
                </a:lnTo>
                <a:lnTo>
                  <a:pt x="4140941" y="3886825"/>
                </a:lnTo>
                <a:lnTo>
                  <a:pt x="4146289" y="3836645"/>
                </a:lnTo>
                <a:lnTo>
                  <a:pt x="4151022" y="3786284"/>
                </a:lnTo>
                <a:lnTo>
                  <a:pt x="4155136" y="3735745"/>
                </a:lnTo>
                <a:lnTo>
                  <a:pt x="4158628" y="3685033"/>
                </a:lnTo>
                <a:lnTo>
                  <a:pt x="4161493" y="3634151"/>
                </a:lnTo>
                <a:lnTo>
                  <a:pt x="4163728" y="3583103"/>
                </a:lnTo>
                <a:lnTo>
                  <a:pt x="4165330" y="3531892"/>
                </a:lnTo>
                <a:lnTo>
                  <a:pt x="4166293" y="3480523"/>
                </a:lnTo>
                <a:lnTo>
                  <a:pt x="4166616" y="3429000"/>
                </a:lnTo>
                <a:lnTo>
                  <a:pt x="4166293" y="3377476"/>
                </a:lnTo>
                <a:lnTo>
                  <a:pt x="4165330" y="3326107"/>
                </a:lnTo>
                <a:lnTo>
                  <a:pt x="4163728" y="3274897"/>
                </a:lnTo>
                <a:lnTo>
                  <a:pt x="4161493" y="3223849"/>
                </a:lnTo>
                <a:lnTo>
                  <a:pt x="4158628" y="3172967"/>
                </a:lnTo>
                <a:lnTo>
                  <a:pt x="4155136" y="3122255"/>
                </a:lnTo>
                <a:lnTo>
                  <a:pt x="4151022" y="3071716"/>
                </a:lnTo>
                <a:lnTo>
                  <a:pt x="4146289" y="3021356"/>
                </a:lnTo>
                <a:lnTo>
                  <a:pt x="4140941" y="2971176"/>
                </a:lnTo>
                <a:lnTo>
                  <a:pt x="4134982" y="2921182"/>
                </a:lnTo>
                <a:lnTo>
                  <a:pt x="4128416" y="2871377"/>
                </a:lnTo>
                <a:lnTo>
                  <a:pt x="4121246" y="2821765"/>
                </a:lnTo>
                <a:lnTo>
                  <a:pt x="4113477" y="2772349"/>
                </a:lnTo>
                <a:lnTo>
                  <a:pt x="4105112" y="2723134"/>
                </a:lnTo>
                <a:lnTo>
                  <a:pt x="4096156" y="2674123"/>
                </a:lnTo>
                <a:lnTo>
                  <a:pt x="4086611" y="2625320"/>
                </a:lnTo>
                <a:lnTo>
                  <a:pt x="4076481" y="2576729"/>
                </a:lnTo>
                <a:lnTo>
                  <a:pt x="4065772" y="2528354"/>
                </a:lnTo>
                <a:lnTo>
                  <a:pt x="4054485" y="2480198"/>
                </a:lnTo>
                <a:lnTo>
                  <a:pt x="4042626" y="2432266"/>
                </a:lnTo>
                <a:lnTo>
                  <a:pt x="4030197" y="2384560"/>
                </a:lnTo>
                <a:lnTo>
                  <a:pt x="4017204" y="2337086"/>
                </a:lnTo>
                <a:lnTo>
                  <a:pt x="4003649" y="2289846"/>
                </a:lnTo>
                <a:lnTo>
                  <a:pt x="3989536" y="2242846"/>
                </a:lnTo>
                <a:lnTo>
                  <a:pt x="3974869" y="2196087"/>
                </a:lnTo>
                <a:lnTo>
                  <a:pt x="3959653" y="2149575"/>
                </a:lnTo>
                <a:lnTo>
                  <a:pt x="3943890" y="2103312"/>
                </a:lnTo>
                <a:lnTo>
                  <a:pt x="3927585" y="2057304"/>
                </a:lnTo>
                <a:lnTo>
                  <a:pt x="3910742" y="2011553"/>
                </a:lnTo>
                <a:lnTo>
                  <a:pt x="3893364" y="1966064"/>
                </a:lnTo>
                <a:lnTo>
                  <a:pt x="3875455" y="1920840"/>
                </a:lnTo>
                <a:lnTo>
                  <a:pt x="3857019" y="1875885"/>
                </a:lnTo>
                <a:lnTo>
                  <a:pt x="3838059" y="1831203"/>
                </a:lnTo>
                <a:lnTo>
                  <a:pt x="3818580" y="1786797"/>
                </a:lnTo>
                <a:lnTo>
                  <a:pt x="3798586" y="1742673"/>
                </a:lnTo>
                <a:lnTo>
                  <a:pt x="3778080" y="1698832"/>
                </a:lnTo>
                <a:lnTo>
                  <a:pt x="3757066" y="1655280"/>
                </a:lnTo>
                <a:lnTo>
                  <a:pt x="3735547" y="1612020"/>
                </a:lnTo>
                <a:lnTo>
                  <a:pt x="3713528" y="1569055"/>
                </a:lnTo>
                <a:lnTo>
                  <a:pt x="3691013" y="1526391"/>
                </a:lnTo>
                <a:lnTo>
                  <a:pt x="3668005" y="1484029"/>
                </a:lnTo>
                <a:lnTo>
                  <a:pt x="3644508" y="1441975"/>
                </a:lnTo>
                <a:lnTo>
                  <a:pt x="3620526" y="1400232"/>
                </a:lnTo>
                <a:lnTo>
                  <a:pt x="3596063" y="1358804"/>
                </a:lnTo>
                <a:lnTo>
                  <a:pt x="3571122" y="1317694"/>
                </a:lnTo>
                <a:lnTo>
                  <a:pt x="3545708" y="1276907"/>
                </a:lnTo>
                <a:lnTo>
                  <a:pt x="3519824" y="1236446"/>
                </a:lnTo>
                <a:lnTo>
                  <a:pt x="3493474" y="1196316"/>
                </a:lnTo>
                <a:lnTo>
                  <a:pt x="3466661" y="1156519"/>
                </a:lnTo>
                <a:lnTo>
                  <a:pt x="3439390" y="1117060"/>
                </a:lnTo>
                <a:lnTo>
                  <a:pt x="3411665" y="1077943"/>
                </a:lnTo>
                <a:lnTo>
                  <a:pt x="3383489" y="1039171"/>
                </a:lnTo>
                <a:lnTo>
                  <a:pt x="3354866" y="1000748"/>
                </a:lnTo>
                <a:lnTo>
                  <a:pt x="3325800" y="962678"/>
                </a:lnTo>
                <a:lnTo>
                  <a:pt x="3296295" y="924965"/>
                </a:lnTo>
                <a:lnTo>
                  <a:pt x="3266354" y="887613"/>
                </a:lnTo>
                <a:lnTo>
                  <a:pt x="3235982" y="850625"/>
                </a:lnTo>
                <a:lnTo>
                  <a:pt x="3205181" y="814006"/>
                </a:lnTo>
                <a:lnTo>
                  <a:pt x="3173957" y="777758"/>
                </a:lnTo>
                <a:lnTo>
                  <a:pt x="3142313" y="741886"/>
                </a:lnTo>
                <a:lnTo>
                  <a:pt x="3110252" y="706395"/>
                </a:lnTo>
                <a:lnTo>
                  <a:pt x="3077778" y="671286"/>
                </a:lnTo>
                <a:lnTo>
                  <a:pt x="3044896" y="636565"/>
                </a:lnTo>
                <a:lnTo>
                  <a:pt x="3011609" y="602235"/>
                </a:lnTo>
                <a:lnTo>
                  <a:pt x="2977921" y="568300"/>
                </a:lnTo>
                <a:lnTo>
                  <a:pt x="2943835" y="534764"/>
                </a:lnTo>
                <a:lnTo>
                  <a:pt x="2909356" y="501631"/>
                </a:lnTo>
                <a:lnTo>
                  <a:pt x="2874488" y="468903"/>
                </a:lnTo>
                <a:lnTo>
                  <a:pt x="2839233" y="436586"/>
                </a:lnTo>
                <a:lnTo>
                  <a:pt x="2803597" y="404684"/>
                </a:lnTo>
                <a:lnTo>
                  <a:pt x="2767582" y="373198"/>
                </a:lnTo>
                <a:lnTo>
                  <a:pt x="2731193" y="342135"/>
                </a:lnTo>
                <a:lnTo>
                  <a:pt x="2694433" y="311497"/>
                </a:lnTo>
                <a:lnTo>
                  <a:pt x="2657307" y="281288"/>
                </a:lnTo>
                <a:lnTo>
                  <a:pt x="2619817" y="251513"/>
                </a:lnTo>
                <a:lnTo>
                  <a:pt x="2581969" y="222174"/>
                </a:lnTo>
                <a:lnTo>
                  <a:pt x="2543765" y="193276"/>
                </a:lnTo>
                <a:lnTo>
                  <a:pt x="2505209" y="164823"/>
                </a:lnTo>
                <a:lnTo>
                  <a:pt x="2466306" y="136818"/>
                </a:lnTo>
                <a:lnTo>
                  <a:pt x="2427059" y="109265"/>
                </a:lnTo>
                <a:lnTo>
                  <a:pt x="2387473" y="82169"/>
                </a:lnTo>
                <a:lnTo>
                  <a:pt x="22592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759" y="1101598"/>
            <a:ext cx="3003550" cy="2112010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dirty="0" sz="3700" spc="-160">
                <a:solidFill>
                  <a:srgbClr val="FFFFFF"/>
                </a:solidFill>
              </a:rPr>
              <a:t>Build </a:t>
            </a:r>
            <a:r>
              <a:rPr dirty="0" sz="3700" spc="-320">
                <a:solidFill>
                  <a:srgbClr val="FFFFFF"/>
                </a:solidFill>
              </a:rPr>
              <a:t>a  </a:t>
            </a:r>
            <a:r>
              <a:rPr dirty="0" sz="3700" spc="-229">
                <a:solidFill>
                  <a:srgbClr val="FFFFFF"/>
                </a:solidFill>
              </a:rPr>
              <a:t>Dashboard </a:t>
            </a:r>
            <a:r>
              <a:rPr dirty="0" sz="3700" spc="-15">
                <a:solidFill>
                  <a:srgbClr val="FFFFFF"/>
                </a:solidFill>
              </a:rPr>
              <a:t>with  </a:t>
            </a:r>
            <a:r>
              <a:rPr dirty="0" sz="3700" spc="-130">
                <a:solidFill>
                  <a:srgbClr val="FFFFFF"/>
                </a:solidFill>
              </a:rPr>
              <a:t>Plotly</a:t>
            </a:r>
            <a:endParaRPr sz="3700"/>
          </a:p>
          <a:p>
            <a:pPr marL="12700">
              <a:lnSpc>
                <a:spcPts val="3929"/>
              </a:lnSpc>
            </a:pPr>
            <a:r>
              <a:rPr dirty="0" sz="3700" spc="-330">
                <a:solidFill>
                  <a:srgbClr val="FFFFFF"/>
                </a:solidFill>
              </a:rPr>
              <a:t>Dash</a:t>
            </a:r>
            <a:r>
              <a:rPr dirty="0" sz="3700" spc="-225">
                <a:solidFill>
                  <a:srgbClr val="FFFFFF"/>
                </a:solidFill>
              </a:rPr>
              <a:t> </a:t>
            </a:r>
            <a:r>
              <a:rPr dirty="0" sz="3700" spc="-250">
                <a:solidFill>
                  <a:srgbClr val="FFFFFF"/>
                </a:solidFill>
              </a:rPr>
              <a:t>Summary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9592818" y="4498085"/>
            <a:ext cx="2042160" cy="2042160"/>
          </a:xfrm>
          <a:custGeom>
            <a:avLst/>
            <a:gdLst/>
            <a:ahLst/>
            <a:cxnLst/>
            <a:rect l="l" t="t" r="r" b="b"/>
            <a:pathLst>
              <a:path w="2042159" h="2042159">
                <a:moveTo>
                  <a:pt x="0" y="2042159"/>
                </a:moveTo>
                <a:lnTo>
                  <a:pt x="48205" y="2041602"/>
                </a:lnTo>
                <a:lnTo>
                  <a:pt x="96136" y="2039937"/>
                </a:lnTo>
                <a:lnTo>
                  <a:pt x="143781" y="2037177"/>
                </a:lnTo>
                <a:lnTo>
                  <a:pt x="191128" y="2033334"/>
                </a:lnTo>
                <a:lnTo>
                  <a:pt x="238165" y="2028420"/>
                </a:lnTo>
                <a:lnTo>
                  <a:pt x="284878" y="2022449"/>
                </a:lnTo>
                <a:lnTo>
                  <a:pt x="331257" y="2015431"/>
                </a:lnTo>
                <a:lnTo>
                  <a:pt x="377288" y="2007379"/>
                </a:lnTo>
                <a:lnTo>
                  <a:pt x="422959" y="1998307"/>
                </a:lnTo>
                <a:lnTo>
                  <a:pt x="468258" y="1988224"/>
                </a:lnTo>
                <a:lnTo>
                  <a:pt x="513174" y="1977145"/>
                </a:lnTo>
                <a:lnTo>
                  <a:pt x="557693" y="1965081"/>
                </a:lnTo>
                <a:lnTo>
                  <a:pt x="601803" y="1952045"/>
                </a:lnTo>
                <a:lnTo>
                  <a:pt x="645493" y="1938048"/>
                </a:lnTo>
                <a:lnTo>
                  <a:pt x="688749" y="1923104"/>
                </a:lnTo>
                <a:lnTo>
                  <a:pt x="731560" y="1907224"/>
                </a:lnTo>
                <a:lnTo>
                  <a:pt x="773913" y="1890420"/>
                </a:lnTo>
                <a:lnTo>
                  <a:pt x="815796" y="1872705"/>
                </a:lnTo>
                <a:lnTo>
                  <a:pt x="857198" y="1854092"/>
                </a:lnTo>
                <a:lnTo>
                  <a:pt x="898104" y="1834591"/>
                </a:lnTo>
                <a:lnTo>
                  <a:pt x="938504" y="1814216"/>
                </a:lnTo>
                <a:lnTo>
                  <a:pt x="978385" y="1792979"/>
                </a:lnTo>
                <a:lnTo>
                  <a:pt x="1017735" y="1770893"/>
                </a:lnTo>
                <a:lnTo>
                  <a:pt x="1056541" y="1747968"/>
                </a:lnTo>
                <a:lnTo>
                  <a:pt x="1094792" y="1724219"/>
                </a:lnTo>
                <a:lnTo>
                  <a:pt x="1132475" y="1699656"/>
                </a:lnTo>
                <a:lnTo>
                  <a:pt x="1169577" y="1674292"/>
                </a:lnTo>
                <a:lnTo>
                  <a:pt x="1206087" y="1648140"/>
                </a:lnTo>
                <a:lnTo>
                  <a:pt x="1241992" y="1621211"/>
                </a:lnTo>
                <a:lnTo>
                  <a:pt x="1277280" y="1593518"/>
                </a:lnTo>
                <a:lnTo>
                  <a:pt x="1311939" y="1565074"/>
                </a:lnTo>
                <a:lnTo>
                  <a:pt x="1345957" y="1535890"/>
                </a:lnTo>
                <a:lnTo>
                  <a:pt x="1379320" y="1505978"/>
                </a:lnTo>
                <a:lnTo>
                  <a:pt x="1412018" y="1475352"/>
                </a:lnTo>
                <a:lnTo>
                  <a:pt x="1444037" y="1444023"/>
                </a:lnTo>
                <a:lnTo>
                  <a:pt x="1475366" y="1412003"/>
                </a:lnTo>
                <a:lnTo>
                  <a:pt x="1505992" y="1379305"/>
                </a:lnTo>
                <a:lnTo>
                  <a:pt x="1535903" y="1345941"/>
                </a:lnTo>
                <a:lnTo>
                  <a:pt x="1565086" y="1311924"/>
                </a:lnTo>
                <a:lnTo>
                  <a:pt x="1593530" y="1277264"/>
                </a:lnTo>
                <a:lnTo>
                  <a:pt x="1621223" y="1241976"/>
                </a:lnTo>
                <a:lnTo>
                  <a:pt x="1648151" y="1206071"/>
                </a:lnTo>
                <a:lnTo>
                  <a:pt x="1674302" y="1169560"/>
                </a:lnTo>
                <a:lnTo>
                  <a:pt x="1699666" y="1132458"/>
                </a:lnTo>
                <a:lnTo>
                  <a:pt x="1724228" y="1094775"/>
                </a:lnTo>
                <a:lnTo>
                  <a:pt x="1747977" y="1056524"/>
                </a:lnTo>
                <a:lnTo>
                  <a:pt x="1770901" y="1017718"/>
                </a:lnTo>
                <a:lnTo>
                  <a:pt x="1792987" y="978368"/>
                </a:lnTo>
                <a:lnTo>
                  <a:pt x="1814224" y="938487"/>
                </a:lnTo>
                <a:lnTo>
                  <a:pt x="1834598" y="898088"/>
                </a:lnTo>
                <a:lnTo>
                  <a:pt x="1854098" y="857181"/>
                </a:lnTo>
                <a:lnTo>
                  <a:pt x="1872711" y="815780"/>
                </a:lnTo>
                <a:lnTo>
                  <a:pt x="1890425" y="773897"/>
                </a:lnTo>
                <a:lnTo>
                  <a:pt x="1907228" y="731544"/>
                </a:lnTo>
                <a:lnTo>
                  <a:pt x="1923108" y="688734"/>
                </a:lnTo>
                <a:lnTo>
                  <a:pt x="1938052" y="645478"/>
                </a:lnTo>
                <a:lnTo>
                  <a:pt x="1952048" y="601789"/>
                </a:lnTo>
                <a:lnTo>
                  <a:pt x="1965084" y="557679"/>
                </a:lnTo>
                <a:lnTo>
                  <a:pt x="1977148" y="513161"/>
                </a:lnTo>
                <a:lnTo>
                  <a:pt x="1988226" y="468247"/>
                </a:lnTo>
                <a:lnTo>
                  <a:pt x="1998308" y="422948"/>
                </a:lnTo>
                <a:lnTo>
                  <a:pt x="2007381" y="377277"/>
                </a:lnTo>
                <a:lnTo>
                  <a:pt x="2015432" y="331247"/>
                </a:lnTo>
                <a:lnTo>
                  <a:pt x="2022449" y="284870"/>
                </a:lnTo>
                <a:lnTo>
                  <a:pt x="2028421" y="238158"/>
                </a:lnTo>
                <a:lnTo>
                  <a:pt x="2033334" y="191122"/>
                </a:lnTo>
                <a:lnTo>
                  <a:pt x="2037177" y="143777"/>
                </a:lnTo>
                <a:lnTo>
                  <a:pt x="2039937" y="96133"/>
                </a:lnTo>
                <a:lnTo>
                  <a:pt x="2041602" y="48203"/>
                </a:lnTo>
                <a:lnTo>
                  <a:pt x="2042159" y="0"/>
                </a:lnTo>
              </a:path>
            </a:pathLst>
          </a:custGeom>
          <a:ln w="127000">
            <a:solidFill>
              <a:srgbClr val="FFC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26660" y="1371091"/>
            <a:ext cx="6633209" cy="374078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 marR="33655">
              <a:lnSpc>
                <a:spcPct val="70000"/>
              </a:lnSpc>
              <a:spcBef>
                <a:spcPts val="825"/>
              </a:spcBef>
              <a:buChar char="•"/>
              <a:tabLst>
                <a:tab pos="197485" algn="l"/>
              </a:tabLst>
            </a:pPr>
            <a:r>
              <a:rPr dirty="0" sz="2000" spc="-140">
                <a:latin typeface="Arial"/>
                <a:cs typeface="Arial"/>
              </a:rPr>
              <a:t>Pie </a:t>
            </a:r>
            <a:r>
              <a:rPr dirty="0" sz="2000" spc="-75">
                <a:latin typeface="Arial"/>
                <a:cs typeface="Arial"/>
              </a:rPr>
              <a:t>charts </a:t>
            </a:r>
            <a:r>
              <a:rPr dirty="0" sz="2000" spc="-90">
                <a:latin typeface="Arial"/>
                <a:cs typeface="Arial"/>
              </a:rPr>
              <a:t>and </a:t>
            </a:r>
            <a:r>
              <a:rPr dirty="0" sz="2000" spc="-15">
                <a:latin typeface="Carlito"/>
                <a:cs typeface="Carlito"/>
              </a:rPr>
              <a:t>scatter </a:t>
            </a:r>
            <a:r>
              <a:rPr dirty="0" sz="2000">
                <a:latin typeface="Carlito"/>
                <a:cs typeface="Carlito"/>
              </a:rPr>
              <a:t>charts </a:t>
            </a:r>
            <a:r>
              <a:rPr dirty="0" sz="2000" spc="-15">
                <a:latin typeface="Carlito"/>
                <a:cs typeface="Carlito"/>
              </a:rPr>
              <a:t>were </a:t>
            </a:r>
            <a:r>
              <a:rPr dirty="0" sz="2000" spc="-5">
                <a:latin typeface="Carlito"/>
                <a:cs typeface="Carlito"/>
              </a:rPr>
              <a:t>used </a:t>
            </a:r>
            <a:r>
              <a:rPr dirty="0" sz="2000" spc="-15">
                <a:latin typeface="Carlito"/>
                <a:cs typeface="Carlito"/>
              </a:rPr>
              <a:t>to </a:t>
            </a:r>
            <a:r>
              <a:rPr dirty="0" sz="2000" spc="-10">
                <a:latin typeface="Carlito"/>
                <a:cs typeface="Carlito"/>
              </a:rPr>
              <a:t>visualize </a:t>
            </a:r>
            <a:r>
              <a:rPr dirty="0" sz="2000">
                <a:latin typeface="Carlito"/>
                <a:cs typeface="Carlito"/>
              </a:rPr>
              <a:t>the launch  </a:t>
            </a:r>
            <a:r>
              <a:rPr dirty="0" sz="2000" spc="-10">
                <a:latin typeface="Carlito"/>
                <a:cs typeface="Carlito"/>
              </a:rPr>
              <a:t>records </a:t>
            </a:r>
            <a:r>
              <a:rPr dirty="0" sz="2000" spc="-5">
                <a:latin typeface="Carlito"/>
                <a:cs typeface="Carlito"/>
              </a:rPr>
              <a:t>of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SpaceX.</a:t>
            </a:r>
            <a:endParaRPr sz="2000">
              <a:latin typeface="Carlito"/>
              <a:cs typeface="Carlito"/>
            </a:endParaRPr>
          </a:p>
          <a:p>
            <a:pPr marL="12700" marR="184785">
              <a:lnSpc>
                <a:spcPct val="70000"/>
              </a:lnSpc>
              <a:spcBef>
                <a:spcPts val="994"/>
              </a:spcBef>
              <a:buFont typeface="Arial"/>
              <a:buChar char="•"/>
              <a:tabLst>
                <a:tab pos="197485" algn="l"/>
              </a:tabLst>
            </a:pPr>
            <a:r>
              <a:rPr dirty="0" sz="2000" spc="-5">
                <a:latin typeface="Carlito"/>
                <a:cs typeface="Carlito"/>
              </a:rPr>
              <a:t>These </a:t>
            </a:r>
            <a:r>
              <a:rPr dirty="0" sz="2000">
                <a:latin typeface="Carlito"/>
                <a:cs typeface="Carlito"/>
              </a:rPr>
              <a:t>charts </a:t>
            </a:r>
            <a:r>
              <a:rPr dirty="0" sz="2000" spc="-10">
                <a:latin typeface="Carlito"/>
                <a:cs typeface="Carlito"/>
              </a:rPr>
              <a:t>displayed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20">
                <a:latin typeface="Carlito"/>
                <a:cs typeface="Carlito"/>
              </a:rPr>
              <a:t>rocket </a:t>
            </a:r>
            <a:r>
              <a:rPr dirty="0" sz="2000">
                <a:latin typeface="Carlito"/>
                <a:cs typeface="Carlito"/>
              </a:rPr>
              <a:t>launch </a:t>
            </a:r>
            <a:r>
              <a:rPr dirty="0" sz="2000" spc="-5">
                <a:latin typeface="Carlito"/>
                <a:cs typeface="Carlito"/>
              </a:rPr>
              <a:t>success </a:t>
            </a:r>
            <a:r>
              <a:rPr dirty="0" sz="2000" spc="-20">
                <a:latin typeface="Carlito"/>
                <a:cs typeface="Carlito"/>
              </a:rPr>
              <a:t>rate </a:t>
            </a:r>
            <a:r>
              <a:rPr dirty="0" sz="2000" spc="-5">
                <a:latin typeface="Carlito"/>
                <a:cs typeface="Carlito"/>
              </a:rPr>
              <a:t>per  </a:t>
            </a:r>
            <a:r>
              <a:rPr dirty="0" sz="2000">
                <a:latin typeface="Carlito"/>
                <a:cs typeface="Carlito"/>
              </a:rPr>
              <a:t>launch </a:t>
            </a:r>
            <a:r>
              <a:rPr dirty="0" sz="2000" spc="-10">
                <a:latin typeface="Carlito"/>
                <a:cs typeface="Carlito"/>
              </a:rPr>
              <a:t>site. </a:t>
            </a:r>
            <a:r>
              <a:rPr dirty="0" sz="2000" spc="-5">
                <a:latin typeface="Carlito"/>
                <a:cs typeface="Carlito"/>
              </a:rPr>
              <a:t>The </a:t>
            </a:r>
            <a:r>
              <a:rPr dirty="0" sz="2000" spc="-15">
                <a:latin typeface="Carlito"/>
                <a:cs typeface="Carlito"/>
              </a:rPr>
              <a:t>factors </a:t>
            </a:r>
            <a:r>
              <a:rPr dirty="0" sz="2000" spc="-5">
                <a:latin typeface="Carlito"/>
                <a:cs typeface="Carlito"/>
              </a:rPr>
              <a:t>that </a:t>
            </a:r>
            <a:r>
              <a:rPr dirty="0" sz="2000" spc="-15">
                <a:latin typeface="Carlito"/>
                <a:cs typeface="Carlito"/>
              </a:rPr>
              <a:t>may </a:t>
            </a:r>
            <a:r>
              <a:rPr dirty="0" sz="2000" spc="-20">
                <a:latin typeface="Carlito"/>
                <a:cs typeface="Carlito"/>
              </a:rPr>
              <a:t>have </a:t>
            </a:r>
            <a:r>
              <a:rPr dirty="0" sz="2000" spc="-5">
                <a:latin typeface="Carlito"/>
                <a:cs typeface="Carlito"/>
              </a:rPr>
              <a:t>been influencing mostly  </a:t>
            </a:r>
            <a:r>
              <a:rPr dirty="0" sz="2000">
                <a:latin typeface="Carlito"/>
                <a:cs typeface="Carlito"/>
              </a:rPr>
              <a:t>the success </a:t>
            </a:r>
            <a:r>
              <a:rPr dirty="0" sz="2000" spc="-25">
                <a:latin typeface="Carlito"/>
                <a:cs typeface="Carlito"/>
              </a:rPr>
              <a:t>rate </a:t>
            </a:r>
            <a:r>
              <a:rPr dirty="0" sz="2000" spc="-15">
                <a:latin typeface="Carlito"/>
                <a:cs typeface="Carlito"/>
              </a:rPr>
              <a:t>at </a:t>
            </a:r>
            <a:r>
              <a:rPr dirty="0" sz="2000">
                <a:latin typeface="Carlito"/>
                <a:cs typeface="Carlito"/>
              </a:rPr>
              <a:t>each </a:t>
            </a:r>
            <a:r>
              <a:rPr dirty="0" sz="2000" spc="-10">
                <a:latin typeface="Carlito"/>
                <a:cs typeface="Carlito"/>
              </a:rPr>
              <a:t>site are </a:t>
            </a:r>
            <a:r>
              <a:rPr dirty="0" sz="2000">
                <a:latin typeface="Carlito"/>
                <a:cs typeface="Carlito"/>
              </a:rPr>
              <a:t>the the </a:t>
            </a:r>
            <a:r>
              <a:rPr dirty="0" sz="2000" spc="-5">
                <a:latin typeface="Carlito"/>
                <a:cs typeface="Carlito"/>
              </a:rPr>
              <a:t>payload mass </a:t>
            </a:r>
            <a:r>
              <a:rPr dirty="0" sz="2000">
                <a:latin typeface="Carlito"/>
                <a:cs typeface="Carlito"/>
              </a:rPr>
              <a:t>and  </a:t>
            </a:r>
            <a:r>
              <a:rPr dirty="0" sz="2000" spc="-10">
                <a:latin typeface="Carlito"/>
                <a:cs typeface="Carlito"/>
              </a:rPr>
              <a:t>booster</a:t>
            </a:r>
            <a:r>
              <a:rPr dirty="0" sz="2000" spc="-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versions.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197485" algn="l"/>
              </a:tabLst>
            </a:pPr>
            <a:r>
              <a:rPr dirty="0" sz="2000" spc="-5">
                <a:latin typeface="Carlito"/>
                <a:cs typeface="Carlito"/>
              </a:rPr>
              <a:t>Successful </a:t>
            </a:r>
            <a:r>
              <a:rPr dirty="0" sz="2000">
                <a:latin typeface="Carlito"/>
                <a:cs typeface="Carlito"/>
              </a:rPr>
              <a:t>launches </a:t>
            </a:r>
            <a:r>
              <a:rPr dirty="0" sz="2000" spc="-15">
                <a:latin typeface="Carlito"/>
                <a:cs typeface="Carlito"/>
              </a:rPr>
              <a:t>were </a:t>
            </a:r>
            <a:r>
              <a:rPr dirty="0" sz="2000" spc="-10">
                <a:latin typeface="Carlito"/>
                <a:cs typeface="Carlito"/>
              </a:rPr>
              <a:t>represented </a:t>
            </a:r>
            <a:r>
              <a:rPr dirty="0" sz="2000" spc="-5">
                <a:latin typeface="Carlito"/>
                <a:cs typeface="Carlito"/>
              </a:rPr>
              <a:t>by </a:t>
            </a:r>
            <a:r>
              <a:rPr dirty="0" sz="2000">
                <a:latin typeface="Carlito"/>
                <a:cs typeface="Carlito"/>
              </a:rPr>
              <a:t>1 </a:t>
            </a:r>
            <a:r>
              <a:rPr dirty="0" sz="2000" spc="-5">
                <a:latin typeface="Carlito"/>
                <a:cs typeface="Carlito"/>
              </a:rPr>
              <a:t>while </a:t>
            </a:r>
            <a:r>
              <a:rPr dirty="0" sz="2000" spc="-10">
                <a:latin typeface="Carlito"/>
                <a:cs typeface="Carlito"/>
              </a:rPr>
              <a:t>failures </a:t>
            </a:r>
            <a:r>
              <a:rPr dirty="0" sz="2000" spc="-15">
                <a:latin typeface="Carlito"/>
                <a:cs typeface="Carlito"/>
              </a:rPr>
              <a:t>were  </a:t>
            </a:r>
            <a:r>
              <a:rPr dirty="0" sz="2000" spc="-10">
                <a:latin typeface="Carlito"/>
                <a:cs typeface="Carlito"/>
              </a:rPr>
              <a:t>represented </a:t>
            </a:r>
            <a:r>
              <a:rPr dirty="0" sz="2000" spc="-5">
                <a:latin typeface="Carlito"/>
                <a:cs typeface="Carlito"/>
              </a:rPr>
              <a:t>by</a:t>
            </a:r>
            <a:r>
              <a:rPr dirty="0" sz="2000" spc="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0.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039"/>
              </a:lnSpc>
              <a:spcBef>
                <a:spcPts val="275"/>
              </a:spcBef>
            </a:pPr>
            <a:r>
              <a:rPr dirty="0" u="heavy" sz="200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https://github.com/singulritarian7/Capstone-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039"/>
              </a:lnSpc>
            </a:pPr>
            <a:r>
              <a:rPr dirty="0" u="heavy" sz="200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Spacex/blob/master/Piechart_allsites.jpg</a:t>
            </a:r>
            <a:endParaRPr sz="2000">
              <a:latin typeface="Carlito"/>
              <a:cs typeface="Carlito"/>
            </a:endParaRPr>
          </a:p>
          <a:p>
            <a:pPr marL="12700" marR="1926589">
              <a:lnSpc>
                <a:spcPct val="70000"/>
              </a:lnSpc>
              <a:spcBef>
                <a:spcPts val="1000"/>
              </a:spcBef>
            </a:pPr>
            <a:r>
              <a:rPr dirty="0" u="heavy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https://github.com/singulritarian7/Capstone- </a:t>
            </a:r>
            <a:r>
              <a:rPr dirty="0" sz="2000" spc="-10">
                <a:solidFill>
                  <a:srgbClr val="0562C1"/>
                </a:solidFill>
                <a:latin typeface="Carlito"/>
                <a:cs typeface="Carlito"/>
                <a:hlinkClick r:id="rId3"/>
              </a:rPr>
              <a:t> </a:t>
            </a:r>
            <a:r>
              <a:rPr dirty="0" u="heavy" sz="200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Spacex/blob/master/Slider%20dash.jpg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039"/>
              </a:lnSpc>
              <a:spcBef>
                <a:spcPts val="285"/>
              </a:spcBef>
            </a:pPr>
            <a:r>
              <a:rPr dirty="0" u="heavy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https://github.com/singulritarian7/Capstone-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039"/>
              </a:lnSpc>
            </a:pPr>
            <a:r>
              <a:rPr dirty="0" u="heavy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Spacex/blob/master/spacex_dash_app.py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63068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34">
                <a:solidFill>
                  <a:srgbClr val="000000"/>
                </a:solidFill>
              </a:rPr>
              <a:t>Success </a:t>
            </a:r>
            <a:r>
              <a:rPr dirty="0" sz="4400" spc="-245">
                <a:solidFill>
                  <a:srgbClr val="000000"/>
                </a:solidFill>
              </a:rPr>
              <a:t>launches </a:t>
            </a:r>
            <a:r>
              <a:rPr dirty="0" sz="4400" spc="-220">
                <a:solidFill>
                  <a:srgbClr val="000000"/>
                </a:solidFill>
              </a:rPr>
              <a:t>by </a:t>
            </a:r>
            <a:r>
              <a:rPr dirty="0" sz="4400" spc="-130">
                <a:solidFill>
                  <a:srgbClr val="000000"/>
                </a:solidFill>
              </a:rPr>
              <a:t>all</a:t>
            </a:r>
            <a:r>
              <a:rPr dirty="0" sz="4400" spc="-55">
                <a:solidFill>
                  <a:srgbClr val="000000"/>
                </a:solidFill>
              </a:rPr>
              <a:t> </a:t>
            </a:r>
            <a:r>
              <a:rPr dirty="0" sz="4400" spc="-225">
                <a:solidFill>
                  <a:srgbClr val="000000"/>
                </a:solidFill>
              </a:rPr>
              <a:t>sites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839214"/>
            <a:ext cx="81756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45">
                <a:solidFill>
                  <a:srgbClr val="444444"/>
                </a:solidFill>
                <a:latin typeface="Carlito"/>
                <a:cs typeface="Carlito"/>
              </a:rPr>
              <a:t>We </a:t>
            </a:r>
            <a:r>
              <a:rPr dirty="0" sz="2400" spc="-20">
                <a:solidFill>
                  <a:srgbClr val="444444"/>
                </a:solidFill>
                <a:latin typeface="Carlito"/>
                <a:cs typeface="Carlito"/>
              </a:rPr>
              <a:t>have </a:t>
            </a:r>
            <a:r>
              <a:rPr dirty="0" sz="2400">
                <a:solidFill>
                  <a:srgbClr val="444444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444444"/>
                </a:solidFill>
                <a:latin typeface="Carlito"/>
                <a:cs typeface="Carlito"/>
              </a:rPr>
              <a:t>success </a:t>
            </a:r>
            <a:r>
              <a:rPr dirty="0" sz="2400" spc="-20">
                <a:solidFill>
                  <a:srgbClr val="444444"/>
                </a:solidFill>
                <a:latin typeface="Carlito"/>
                <a:cs typeface="Carlito"/>
              </a:rPr>
              <a:t>rates </a:t>
            </a:r>
            <a:r>
              <a:rPr dirty="0" sz="2400" spc="-5">
                <a:solidFill>
                  <a:srgbClr val="444444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444444"/>
                </a:solidFill>
                <a:latin typeface="Carlito"/>
                <a:cs typeface="Carlito"/>
              </a:rPr>
              <a:t>each launch</a:t>
            </a:r>
            <a:r>
              <a:rPr dirty="0" sz="2400" spc="-15">
                <a:solidFill>
                  <a:srgbClr val="444444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444444"/>
                </a:solidFill>
                <a:latin typeface="Carlito"/>
                <a:cs typeface="Carlito"/>
              </a:rPr>
              <a:t>site</a:t>
            </a:r>
            <a:endParaRPr sz="24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  <a:tab pos="2296795" algn="l"/>
              </a:tabLst>
            </a:pPr>
            <a:r>
              <a:rPr dirty="0" sz="2400" spc="-10">
                <a:solidFill>
                  <a:srgbClr val="444444"/>
                </a:solidFill>
                <a:latin typeface="Carlito"/>
                <a:cs typeface="Carlito"/>
              </a:rPr>
              <a:t>Site</a:t>
            </a:r>
            <a:r>
              <a:rPr dirty="0" sz="2400" spc="-5">
                <a:solidFill>
                  <a:srgbClr val="444444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444444"/>
                </a:solidFill>
                <a:latin typeface="Carlito"/>
                <a:cs typeface="Carlito"/>
              </a:rPr>
              <a:t>KSC LC-39A	</a:t>
            </a:r>
            <a:r>
              <a:rPr dirty="0" sz="2400" spc="-5">
                <a:solidFill>
                  <a:srgbClr val="444444"/>
                </a:solidFill>
                <a:latin typeface="Carlito"/>
                <a:cs typeface="Carlito"/>
              </a:rPr>
              <a:t>has </a:t>
            </a:r>
            <a:r>
              <a:rPr dirty="0" sz="2400">
                <a:solidFill>
                  <a:srgbClr val="444444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444444"/>
                </a:solidFill>
                <a:latin typeface="Carlito"/>
                <a:cs typeface="Carlito"/>
              </a:rPr>
              <a:t>most successful </a:t>
            </a:r>
            <a:r>
              <a:rPr dirty="0" sz="2400" spc="-5">
                <a:solidFill>
                  <a:srgbClr val="444444"/>
                </a:solidFill>
                <a:latin typeface="Carlito"/>
                <a:cs typeface="Carlito"/>
              </a:rPr>
              <a:t>launches of </a:t>
            </a:r>
            <a:r>
              <a:rPr dirty="0" sz="2400">
                <a:solidFill>
                  <a:srgbClr val="444444"/>
                </a:solidFill>
                <a:latin typeface="Carlito"/>
                <a:cs typeface="Carlito"/>
              </a:rPr>
              <a:t>all the</a:t>
            </a:r>
            <a:r>
              <a:rPr dirty="0" sz="2400" spc="-15">
                <a:solidFill>
                  <a:srgbClr val="444444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444444"/>
                </a:solidFill>
                <a:latin typeface="Carlito"/>
                <a:cs typeface="Carlito"/>
              </a:rPr>
              <a:t>sites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8754" y="3166980"/>
            <a:ext cx="8680860" cy="2663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084070"/>
          </a:xfrm>
          <a:custGeom>
            <a:avLst/>
            <a:gdLst/>
            <a:ahLst/>
            <a:cxnLst/>
            <a:rect l="l" t="t" r="r" b="b"/>
            <a:pathLst>
              <a:path w="12192000" h="2084070">
                <a:moveTo>
                  <a:pt x="12192000" y="0"/>
                </a:moveTo>
                <a:lnTo>
                  <a:pt x="0" y="0"/>
                </a:lnTo>
                <a:lnTo>
                  <a:pt x="0" y="1619377"/>
                </a:lnTo>
                <a:lnTo>
                  <a:pt x="29132" y="1625980"/>
                </a:lnTo>
                <a:lnTo>
                  <a:pt x="57222" y="1626530"/>
                </a:lnTo>
                <a:lnTo>
                  <a:pt x="84390" y="1625139"/>
                </a:lnTo>
                <a:lnTo>
                  <a:pt x="114336" y="1624677"/>
                </a:lnTo>
                <a:lnTo>
                  <a:pt x="150761" y="1628013"/>
                </a:lnTo>
                <a:lnTo>
                  <a:pt x="176186" y="1629392"/>
                </a:lnTo>
                <a:lnTo>
                  <a:pt x="205978" y="1633902"/>
                </a:lnTo>
                <a:lnTo>
                  <a:pt x="234164" y="1638675"/>
                </a:lnTo>
                <a:lnTo>
                  <a:pt x="254774" y="1640839"/>
                </a:lnTo>
                <a:lnTo>
                  <a:pt x="253441" y="1642999"/>
                </a:lnTo>
                <a:lnTo>
                  <a:pt x="264198" y="1645030"/>
                </a:lnTo>
                <a:lnTo>
                  <a:pt x="269405" y="1643634"/>
                </a:lnTo>
                <a:lnTo>
                  <a:pt x="312963" y="1645979"/>
                </a:lnTo>
                <a:lnTo>
                  <a:pt x="325248" y="1650587"/>
                </a:lnTo>
                <a:lnTo>
                  <a:pt x="331668" y="1653813"/>
                </a:lnTo>
                <a:lnTo>
                  <a:pt x="357632" y="1652015"/>
                </a:lnTo>
                <a:lnTo>
                  <a:pt x="376532" y="1656038"/>
                </a:lnTo>
                <a:lnTo>
                  <a:pt x="386353" y="1663715"/>
                </a:lnTo>
                <a:lnTo>
                  <a:pt x="397469" y="1669607"/>
                </a:lnTo>
                <a:lnTo>
                  <a:pt x="420255" y="1668272"/>
                </a:lnTo>
                <a:lnTo>
                  <a:pt x="448814" y="1672040"/>
                </a:lnTo>
                <a:lnTo>
                  <a:pt x="473514" y="1676606"/>
                </a:lnTo>
                <a:lnTo>
                  <a:pt x="498388" y="1679862"/>
                </a:lnTo>
                <a:lnTo>
                  <a:pt x="527469" y="1679702"/>
                </a:lnTo>
                <a:lnTo>
                  <a:pt x="555977" y="1682621"/>
                </a:lnTo>
                <a:lnTo>
                  <a:pt x="582641" y="1685813"/>
                </a:lnTo>
                <a:lnTo>
                  <a:pt x="608518" y="1688363"/>
                </a:lnTo>
                <a:lnTo>
                  <a:pt x="634669" y="1689353"/>
                </a:lnTo>
                <a:lnTo>
                  <a:pt x="643583" y="1692005"/>
                </a:lnTo>
                <a:lnTo>
                  <a:pt x="652924" y="1693608"/>
                </a:lnTo>
                <a:lnTo>
                  <a:pt x="662967" y="1693783"/>
                </a:lnTo>
                <a:lnTo>
                  <a:pt x="673989" y="1692148"/>
                </a:lnTo>
                <a:lnTo>
                  <a:pt x="741832" y="1700402"/>
                </a:lnTo>
                <a:lnTo>
                  <a:pt x="753170" y="1707767"/>
                </a:lnTo>
                <a:lnTo>
                  <a:pt x="761722" y="1708451"/>
                </a:lnTo>
                <a:lnTo>
                  <a:pt x="771523" y="1706350"/>
                </a:lnTo>
                <a:lnTo>
                  <a:pt x="786612" y="1705355"/>
                </a:lnTo>
                <a:lnTo>
                  <a:pt x="794465" y="1703899"/>
                </a:lnTo>
                <a:lnTo>
                  <a:pt x="792654" y="1700942"/>
                </a:lnTo>
                <a:lnTo>
                  <a:pt x="790448" y="1698319"/>
                </a:lnTo>
                <a:lnTo>
                  <a:pt x="797115" y="1697863"/>
                </a:lnTo>
                <a:lnTo>
                  <a:pt x="808336" y="1699646"/>
                </a:lnTo>
                <a:lnTo>
                  <a:pt x="827926" y="1697737"/>
                </a:lnTo>
                <a:lnTo>
                  <a:pt x="839190" y="1700022"/>
                </a:lnTo>
                <a:lnTo>
                  <a:pt x="840445" y="1703540"/>
                </a:lnTo>
                <a:lnTo>
                  <a:pt x="870676" y="1706862"/>
                </a:lnTo>
                <a:lnTo>
                  <a:pt x="876046" y="1710309"/>
                </a:lnTo>
                <a:lnTo>
                  <a:pt x="891447" y="1708197"/>
                </a:lnTo>
                <a:lnTo>
                  <a:pt x="901306" y="1710372"/>
                </a:lnTo>
                <a:lnTo>
                  <a:pt x="911050" y="1713880"/>
                </a:lnTo>
                <a:lnTo>
                  <a:pt x="926109" y="1715770"/>
                </a:lnTo>
                <a:lnTo>
                  <a:pt x="935875" y="1714660"/>
                </a:lnTo>
                <a:lnTo>
                  <a:pt x="943830" y="1714706"/>
                </a:lnTo>
                <a:lnTo>
                  <a:pt x="950392" y="1716109"/>
                </a:lnTo>
                <a:lnTo>
                  <a:pt x="955979" y="1719072"/>
                </a:lnTo>
                <a:lnTo>
                  <a:pt x="990082" y="1715111"/>
                </a:lnTo>
                <a:lnTo>
                  <a:pt x="1003512" y="1716627"/>
                </a:lnTo>
                <a:lnTo>
                  <a:pt x="1014376" y="1720000"/>
                </a:lnTo>
                <a:lnTo>
                  <a:pt x="1040777" y="1721612"/>
                </a:lnTo>
                <a:lnTo>
                  <a:pt x="1094079" y="1719961"/>
                </a:lnTo>
                <a:lnTo>
                  <a:pt x="1096924" y="1721358"/>
                </a:lnTo>
                <a:lnTo>
                  <a:pt x="1116720" y="1724146"/>
                </a:lnTo>
                <a:lnTo>
                  <a:pt x="1136284" y="1726041"/>
                </a:lnTo>
                <a:lnTo>
                  <a:pt x="1168730" y="1728342"/>
                </a:lnTo>
                <a:lnTo>
                  <a:pt x="1176861" y="1727057"/>
                </a:lnTo>
                <a:lnTo>
                  <a:pt x="1193081" y="1732772"/>
                </a:lnTo>
                <a:lnTo>
                  <a:pt x="1196848" y="1729486"/>
                </a:lnTo>
                <a:lnTo>
                  <a:pt x="1207671" y="1734760"/>
                </a:lnTo>
                <a:lnTo>
                  <a:pt x="1220744" y="1733677"/>
                </a:lnTo>
                <a:lnTo>
                  <a:pt x="1234572" y="1730021"/>
                </a:lnTo>
                <a:lnTo>
                  <a:pt x="1247660" y="1727580"/>
                </a:lnTo>
                <a:lnTo>
                  <a:pt x="1257208" y="1732484"/>
                </a:lnTo>
                <a:lnTo>
                  <a:pt x="1272081" y="1732041"/>
                </a:lnTo>
                <a:lnTo>
                  <a:pt x="1291314" y="1730384"/>
                </a:lnTo>
                <a:lnTo>
                  <a:pt x="1313942" y="1731645"/>
                </a:lnTo>
                <a:lnTo>
                  <a:pt x="1327356" y="1735949"/>
                </a:lnTo>
                <a:lnTo>
                  <a:pt x="1339532" y="1741789"/>
                </a:lnTo>
                <a:lnTo>
                  <a:pt x="1350660" y="1747700"/>
                </a:lnTo>
                <a:lnTo>
                  <a:pt x="1360932" y="1752219"/>
                </a:lnTo>
                <a:lnTo>
                  <a:pt x="1370538" y="1753995"/>
                </a:lnTo>
                <a:lnTo>
                  <a:pt x="1379394" y="1754044"/>
                </a:lnTo>
                <a:lnTo>
                  <a:pt x="1386988" y="1754737"/>
                </a:lnTo>
                <a:lnTo>
                  <a:pt x="1392809" y="1758441"/>
                </a:lnTo>
                <a:lnTo>
                  <a:pt x="1418526" y="1776085"/>
                </a:lnTo>
                <a:lnTo>
                  <a:pt x="1444910" y="1788144"/>
                </a:lnTo>
                <a:lnTo>
                  <a:pt x="1471247" y="1797036"/>
                </a:lnTo>
                <a:lnTo>
                  <a:pt x="1496822" y="1805177"/>
                </a:lnTo>
                <a:lnTo>
                  <a:pt x="1688083" y="1817242"/>
                </a:lnTo>
                <a:lnTo>
                  <a:pt x="1685163" y="1820037"/>
                </a:lnTo>
                <a:lnTo>
                  <a:pt x="1682369" y="1823212"/>
                </a:lnTo>
                <a:lnTo>
                  <a:pt x="1689862" y="1825244"/>
                </a:lnTo>
                <a:lnTo>
                  <a:pt x="1699228" y="1828940"/>
                </a:lnTo>
                <a:lnTo>
                  <a:pt x="1704689" y="1833768"/>
                </a:lnTo>
                <a:lnTo>
                  <a:pt x="1709721" y="1836048"/>
                </a:lnTo>
                <a:lnTo>
                  <a:pt x="1717802" y="1832102"/>
                </a:lnTo>
                <a:lnTo>
                  <a:pt x="1721485" y="1828800"/>
                </a:lnTo>
                <a:lnTo>
                  <a:pt x="1725168" y="1829308"/>
                </a:lnTo>
                <a:lnTo>
                  <a:pt x="1726945" y="1829942"/>
                </a:lnTo>
                <a:lnTo>
                  <a:pt x="1727454" y="1831213"/>
                </a:lnTo>
                <a:lnTo>
                  <a:pt x="1725676" y="1833626"/>
                </a:lnTo>
                <a:lnTo>
                  <a:pt x="1738659" y="1833838"/>
                </a:lnTo>
                <a:lnTo>
                  <a:pt x="1748488" y="1840182"/>
                </a:lnTo>
                <a:lnTo>
                  <a:pt x="1756912" y="1848931"/>
                </a:lnTo>
                <a:lnTo>
                  <a:pt x="1765681" y="1856359"/>
                </a:lnTo>
                <a:lnTo>
                  <a:pt x="1777382" y="1856366"/>
                </a:lnTo>
                <a:lnTo>
                  <a:pt x="1789191" y="1862994"/>
                </a:lnTo>
                <a:lnTo>
                  <a:pt x="1803596" y="1872432"/>
                </a:lnTo>
                <a:lnTo>
                  <a:pt x="1823085" y="1880870"/>
                </a:lnTo>
                <a:lnTo>
                  <a:pt x="1834552" y="1878645"/>
                </a:lnTo>
                <a:lnTo>
                  <a:pt x="1844246" y="1880219"/>
                </a:lnTo>
                <a:lnTo>
                  <a:pt x="1856535" y="1881673"/>
                </a:lnTo>
                <a:lnTo>
                  <a:pt x="1875789" y="1879091"/>
                </a:lnTo>
                <a:lnTo>
                  <a:pt x="1876170" y="1880742"/>
                </a:lnTo>
                <a:lnTo>
                  <a:pt x="1876806" y="1882266"/>
                </a:lnTo>
                <a:lnTo>
                  <a:pt x="1877822" y="1883664"/>
                </a:lnTo>
                <a:lnTo>
                  <a:pt x="1883342" y="1889117"/>
                </a:lnTo>
                <a:lnTo>
                  <a:pt x="1891030" y="1892522"/>
                </a:lnTo>
                <a:lnTo>
                  <a:pt x="1899860" y="1893593"/>
                </a:lnTo>
                <a:lnTo>
                  <a:pt x="1908810" y="1892046"/>
                </a:lnTo>
                <a:lnTo>
                  <a:pt x="1943772" y="1888452"/>
                </a:lnTo>
                <a:lnTo>
                  <a:pt x="2003411" y="1893456"/>
                </a:lnTo>
                <a:lnTo>
                  <a:pt x="2048817" y="1904111"/>
                </a:lnTo>
                <a:lnTo>
                  <a:pt x="2054177" y="1911000"/>
                </a:lnTo>
                <a:lnTo>
                  <a:pt x="2062894" y="1915366"/>
                </a:lnTo>
                <a:lnTo>
                  <a:pt x="2091055" y="1914398"/>
                </a:lnTo>
                <a:lnTo>
                  <a:pt x="2155317" y="1920113"/>
                </a:lnTo>
                <a:lnTo>
                  <a:pt x="2173351" y="1929002"/>
                </a:lnTo>
                <a:lnTo>
                  <a:pt x="2254631" y="1943353"/>
                </a:lnTo>
                <a:lnTo>
                  <a:pt x="2264029" y="1941067"/>
                </a:lnTo>
                <a:lnTo>
                  <a:pt x="2290222" y="1937321"/>
                </a:lnTo>
                <a:lnTo>
                  <a:pt x="2318766" y="1934337"/>
                </a:lnTo>
                <a:lnTo>
                  <a:pt x="2354943" y="1933070"/>
                </a:lnTo>
                <a:lnTo>
                  <a:pt x="2391203" y="1933638"/>
                </a:lnTo>
                <a:lnTo>
                  <a:pt x="2426297" y="1935444"/>
                </a:lnTo>
                <a:lnTo>
                  <a:pt x="2458974" y="1937892"/>
                </a:lnTo>
                <a:lnTo>
                  <a:pt x="2465742" y="1943463"/>
                </a:lnTo>
                <a:lnTo>
                  <a:pt x="2473309" y="1944735"/>
                </a:lnTo>
                <a:lnTo>
                  <a:pt x="2481423" y="1943983"/>
                </a:lnTo>
                <a:lnTo>
                  <a:pt x="2489835" y="1943480"/>
                </a:lnTo>
                <a:lnTo>
                  <a:pt x="2505291" y="1945794"/>
                </a:lnTo>
                <a:lnTo>
                  <a:pt x="2527950" y="1941798"/>
                </a:lnTo>
                <a:lnTo>
                  <a:pt x="2551110" y="1936801"/>
                </a:lnTo>
                <a:lnTo>
                  <a:pt x="2568067" y="1936114"/>
                </a:lnTo>
                <a:lnTo>
                  <a:pt x="2606847" y="1931922"/>
                </a:lnTo>
                <a:lnTo>
                  <a:pt x="2641711" y="1930669"/>
                </a:lnTo>
                <a:lnTo>
                  <a:pt x="2672169" y="1926774"/>
                </a:lnTo>
                <a:lnTo>
                  <a:pt x="2697734" y="1914652"/>
                </a:lnTo>
                <a:lnTo>
                  <a:pt x="2704951" y="1912897"/>
                </a:lnTo>
                <a:lnTo>
                  <a:pt x="2711942" y="1911953"/>
                </a:lnTo>
                <a:lnTo>
                  <a:pt x="2718718" y="1911723"/>
                </a:lnTo>
                <a:lnTo>
                  <a:pt x="2725293" y="1912112"/>
                </a:lnTo>
                <a:lnTo>
                  <a:pt x="2739007" y="1914401"/>
                </a:lnTo>
                <a:lnTo>
                  <a:pt x="2754709" y="1915953"/>
                </a:lnTo>
                <a:lnTo>
                  <a:pt x="2771102" y="1916791"/>
                </a:lnTo>
                <a:lnTo>
                  <a:pt x="2786888" y="1916938"/>
                </a:lnTo>
                <a:lnTo>
                  <a:pt x="2809400" y="1915697"/>
                </a:lnTo>
                <a:lnTo>
                  <a:pt x="2831925" y="1921970"/>
                </a:lnTo>
                <a:lnTo>
                  <a:pt x="2846663" y="1924171"/>
                </a:lnTo>
                <a:lnTo>
                  <a:pt x="2845816" y="1910714"/>
                </a:lnTo>
                <a:lnTo>
                  <a:pt x="2883215" y="1904838"/>
                </a:lnTo>
                <a:lnTo>
                  <a:pt x="2934109" y="1897949"/>
                </a:lnTo>
                <a:lnTo>
                  <a:pt x="2991691" y="1890728"/>
                </a:lnTo>
                <a:lnTo>
                  <a:pt x="3049157" y="1883856"/>
                </a:lnTo>
                <a:lnTo>
                  <a:pt x="3136519" y="1873885"/>
                </a:lnTo>
                <a:lnTo>
                  <a:pt x="3164853" y="1869737"/>
                </a:lnTo>
                <a:lnTo>
                  <a:pt x="3189747" y="1865185"/>
                </a:lnTo>
                <a:lnTo>
                  <a:pt x="3211617" y="1860347"/>
                </a:lnTo>
                <a:lnTo>
                  <a:pt x="3230880" y="1855342"/>
                </a:lnTo>
                <a:lnTo>
                  <a:pt x="3237865" y="1852929"/>
                </a:lnTo>
                <a:lnTo>
                  <a:pt x="3250565" y="1852802"/>
                </a:lnTo>
                <a:lnTo>
                  <a:pt x="3250819" y="1853691"/>
                </a:lnTo>
                <a:lnTo>
                  <a:pt x="3244215" y="1857375"/>
                </a:lnTo>
                <a:lnTo>
                  <a:pt x="3249422" y="1858010"/>
                </a:lnTo>
                <a:lnTo>
                  <a:pt x="3251835" y="1859026"/>
                </a:lnTo>
                <a:lnTo>
                  <a:pt x="3253104" y="1860803"/>
                </a:lnTo>
                <a:lnTo>
                  <a:pt x="3289935" y="1862836"/>
                </a:lnTo>
                <a:lnTo>
                  <a:pt x="3293872" y="1863978"/>
                </a:lnTo>
                <a:lnTo>
                  <a:pt x="3319017" y="1863978"/>
                </a:lnTo>
                <a:lnTo>
                  <a:pt x="3331337" y="1864487"/>
                </a:lnTo>
                <a:lnTo>
                  <a:pt x="3336163" y="1863344"/>
                </a:lnTo>
                <a:lnTo>
                  <a:pt x="3340735" y="1862836"/>
                </a:lnTo>
                <a:lnTo>
                  <a:pt x="3346196" y="1863089"/>
                </a:lnTo>
                <a:lnTo>
                  <a:pt x="3353816" y="1864995"/>
                </a:lnTo>
                <a:lnTo>
                  <a:pt x="3355340" y="1865629"/>
                </a:lnTo>
                <a:lnTo>
                  <a:pt x="3371723" y="1865122"/>
                </a:lnTo>
                <a:lnTo>
                  <a:pt x="3377311" y="1864614"/>
                </a:lnTo>
                <a:lnTo>
                  <a:pt x="3382645" y="1863725"/>
                </a:lnTo>
                <a:lnTo>
                  <a:pt x="3387725" y="1862454"/>
                </a:lnTo>
                <a:lnTo>
                  <a:pt x="3419078" y="1871009"/>
                </a:lnTo>
                <a:lnTo>
                  <a:pt x="3454431" y="1875456"/>
                </a:lnTo>
                <a:lnTo>
                  <a:pt x="3492023" y="1878546"/>
                </a:lnTo>
                <a:lnTo>
                  <a:pt x="3530091" y="1883028"/>
                </a:lnTo>
                <a:lnTo>
                  <a:pt x="3551822" y="1891859"/>
                </a:lnTo>
                <a:lnTo>
                  <a:pt x="3594115" y="1893379"/>
                </a:lnTo>
                <a:lnTo>
                  <a:pt x="3640052" y="1889279"/>
                </a:lnTo>
                <a:lnTo>
                  <a:pt x="3672713" y="1881251"/>
                </a:lnTo>
                <a:lnTo>
                  <a:pt x="3680045" y="1887294"/>
                </a:lnTo>
                <a:lnTo>
                  <a:pt x="3709488" y="1887869"/>
                </a:lnTo>
                <a:lnTo>
                  <a:pt x="3742948" y="1886591"/>
                </a:lnTo>
                <a:lnTo>
                  <a:pt x="3762332" y="1887074"/>
                </a:lnTo>
                <a:lnTo>
                  <a:pt x="3749548" y="1892935"/>
                </a:lnTo>
                <a:lnTo>
                  <a:pt x="3762259" y="1894808"/>
                </a:lnTo>
                <a:lnTo>
                  <a:pt x="3770376" y="1898491"/>
                </a:lnTo>
                <a:lnTo>
                  <a:pt x="3772015" y="1902793"/>
                </a:lnTo>
                <a:lnTo>
                  <a:pt x="3765296" y="1906524"/>
                </a:lnTo>
                <a:lnTo>
                  <a:pt x="3814953" y="1907254"/>
                </a:lnTo>
                <a:lnTo>
                  <a:pt x="3865276" y="1913508"/>
                </a:lnTo>
                <a:lnTo>
                  <a:pt x="3915743" y="1921097"/>
                </a:lnTo>
                <a:lnTo>
                  <a:pt x="3965829" y="1925827"/>
                </a:lnTo>
                <a:lnTo>
                  <a:pt x="3977417" y="1933334"/>
                </a:lnTo>
                <a:lnTo>
                  <a:pt x="3984910" y="1934257"/>
                </a:lnTo>
                <a:lnTo>
                  <a:pt x="3994546" y="1933346"/>
                </a:lnTo>
                <a:lnTo>
                  <a:pt x="4012565" y="1935352"/>
                </a:lnTo>
                <a:lnTo>
                  <a:pt x="4019157" y="1931604"/>
                </a:lnTo>
                <a:lnTo>
                  <a:pt x="4032916" y="1934797"/>
                </a:lnTo>
                <a:lnTo>
                  <a:pt x="4049105" y="1938014"/>
                </a:lnTo>
                <a:lnTo>
                  <a:pt x="4062984" y="1934337"/>
                </a:lnTo>
                <a:lnTo>
                  <a:pt x="4068317" y="1935988"/>
                </a:lnTo>
                <a:lnTo>
                  <a:pt x="4073144" y="1937892"/>
                </a:lnTo>
                <a:lnTo>
                  <a:pt x="4080255" y="1941067"/>
                </a:lnTo>
                <a:lnTo>
                  <a:pt x="4092321" y="1943100"/>
                </a:lnTo>
                <a:lnTo>
                  <a:pt x="4158132" y="1955655"/>
                </a:lnTo>
                <a:lnTo>
                  <a:pt x="4185015" y="1960832"/>
                </a:lnTo>
                <a:lnTo>
                  <a:pt x="4213492" y="1965747"/>
                </a:lnTo>
                <a:lnTo>
                  <a:pt x="4244340" y="1965960"/>
                </a:lnTo>
                <a:lnTo>
                  <a:pt x="4260187" y="1966289"/>
                </a:lnTo>
                <a:lnTo>
                  <a:pt x="4280535" y="1968119"/>
                </a:lnTo>
                <a:lnTo>
                  <a:pt x="4299168" y="1970996"/>
                </a:lnTo>
                <a:lnTo>
                  <a:pt x="4309872" y="1974469"/>
                </a:lnTo>
                <a:lnTo>
                  <a:pt x="4318635" y="1976247"/>
                </a:lnTo>
                <a:lnTo>
                  <a:pt x="4330065" y="1975739"/>
                </a:lnTo>
                <a:lnTo>
                  <a:pt x="4332097" y="1980564"/>
                </a:lnTo>
                <a:lnTo>
                  <a:pt x="4340074" y="1983237"/>
                </a:lnTo>
                <a:lnTo>
                  <a:pt x="4363600" y="1984440"/>
                </a:lnTo>
                <a:lnTo>
                  <a:pt x="4364863" y="1987041"/>
                </a:lnTo>
                <a:lnTo>
                  <a:pt x="4381914" y="1987169"/>
                </a:lnTo>
                <a:lnTo>
                  <a:pt x="4395739" y="1991010"/>
                </a:lnTo>
                <a:lnTo>
                  <a:pt x="4408064" y="1996328"/>
                </a:lnTo>
                <a:lnTo>
                  <a:pt x="4420616" y="2000885"/>
                </a:lnTo>
                <a:lnTo>
                  <a:pt x="4428291" y="2000196"/>
                </a:lnTo>
                <a:lnTo>
                  <a:pt x="4435919" y="2000805"/>
                </a:lnTo>
                <a:lnTo>
                  <a:pt x="4443833" y="2002438"/>
                </a:lnTo>
                <a:lnTo>
                  <a:pt x="4468749" y="2009394"/>
                </a:lnTo>
                <a:lnTo>
                  <a:pt x="4476242" y="2009775"/>
                </a:lnTo>
                <a:lnTo>
                  <a:pt x="4485132" y="2010664"/>
                </a:lnTo>
                <a:lnTo>
                  <a:pt x="4500372" y="2012823"/>
                </a:lnTo>
                <a:lnTo>
                  <a:pt x="4519930" y="2014601"/>
                </a:lnTo>
                <a:lnTo>
                  <a:pt x="4533392" y="2012823"/>
                </a:lnTo>
                <a:lnTo>
                  <a:pt x="4549013" y="2015489"/>
                </a:lnTo>
                <a:lnTo>
                  <a:pt x="4567936" y="2014220"/>
                </a:lnTo>
                <a:lnTo>
                  <a:pt x="4568571" y="2015236"/>
                </a:lnTo>
                <a:lnTo>
                  <a:pt x="4571238" y="2017014"/>
                </a:lnTo>
                <a:lnTo>
                  <a:pt x="4584573" y="2020951"/>
                </a:lnTo>
                <a:lnTo>
                  <a:pt x="4598162" y="2019300"/>
                </a:lnTo>
                <a:lnTo>
                  <a:pt x="4600025" y="2021399"/>
                </a:lnTo>
                <a:lnTo>
                  <a:pt x="4606401" y="2021427"/>
                </a:lnTo>
                <a:lnTo>
                  <a:pt x="4615324" y="2020550"/>
                </a:lnTo>
                <a:lnTo>
                  <a:pt x="4624832" y="2019935"/>
                </a:lnTo>
                <a:lnTo>
                  <a:pt x="4631690" y="2021077"/>
                </a:lnTo>
                <a:lnTo>
                  <a:pt x="4658106" y="2019680"/>
                </a:lnTo>
                <a:lnTo>
                  <a:pt x="4668656" y="2019655"/>
                </a:lnTo>
                <a:lnTo>
                  <a:pt x="4699000" y="2020315"/>
                </a:lnTo>
                <a:lnTo>
                  <a:pt x="4744720" y="2023237"/>
                </a:lnTo>
                <a:lnTo>
                  <a:pt x="4758817" y="2021459"/>
                </a:lnTo>
                <a:lnTo>
                  <a:pt x="4782056" y="2022205"/>
                </a:lnTo>
                <a:lnTo>
                  <a:pt x="4805092" y="2023808"/>
                </a:lnTo>
                <a:lnTo>
                  <a:pt x="4826486" y="2024459"/>
                </a:lnTo>
                <a:lnTo>
                  <a:pt x="4844796" y="2022348"/>
                </a:lnTo>
                <a:lnTo>
                  <a:pt x="4853559" y="2021713"/>
                </a:lnTo>
                <a:lnTo>
                  <a:pt x="4861560" y="2021839"/>
                </a:lnTo>
                <a:lnTo>
                  <a:pt x="4869053" y="2022475"/>
                </a:lnTo>
                <a:lnTo>
                  <a:pt x="4888865" y="2025396"/>
                </a:lnTo>
                <a:lnTo>
                  <a:pt x="4892548" y="2028571"/>
                </a:lnTo>
                <a:lnTo>
                  <a:pt x="4905629" y="2029078"/>
                </a:lnTo>
                <a:lnTo>
                  <a:pt x="4921504" y="2032508"/>
                </a:lnTo>
                <a:lnTo>
                  <a:pt x="4927981" y="2033397"/>
                </a:lnTo>
                <a:lnTo>
                  <a:pt x="4937414" y="2028197"/>
                </a:lnTo>
                <a:lnTo>
                  <a:pt x="4955444" y="2029332"/>
                </a:lnTo>
                <a:lnTo>
                  <a:pt x="4971236" y="2030753"/>
                </a:lnTo>
                <a:lnTo>
                  <a:pt x="4973955" y="2026412"/>
                </a:lnTo>
                <a:lnTo>
                  <a:pt x="4992469" y="2026163"/>
                </a:lnTo>
                <a:lnTo>
                  <a:pt x="5000529" y="2024141"/>
                </a:lnTo>
                <a:lnTo>
                  <a:pt x="5008352" y="2024143"/>
                </a:lnTo>
                <a:lnTo>
                  <a:pt x="5026152" y="2029967"/>
                </a:lnTo>
                <a:lnTo>
                  <a:pt x="5077192" y="2028505"/>
                </a:lnTo>
                <a:lnTo>
                  <a:pt x="5131196" y="2029698"/>
                </a:lnTo>
                <a:lnTo>
                  <a:pt x="5183796" y="2029628"/>
                </a:lnTo>
                <a:lnTo>
                  <a:pt x="5230622" y="2024379"/>
                </a:lnTo>
                <a:lnTo>
                  <a:pt x="5227835" y="2028749"/>
                </a:lnTo>
                <a:lnTo>
                  <a:pt x="5233384" y="2032666"/>
                </a:lnTo>
                <a:lnTo>
                  <a:pt x="5244409" y="2035202"/>
                </a:lnTo>
                <a:lnTo>
                  <a:pt x="5258054" y="2035428"/>
                </a:lnTo>
                <a:lnTo>
                  <a:pt x="5248275" y="2041016"/>
                </a:lnTo>
                <a:lnTo>
                  <a:pt x="5248529" y="2042922"/>
                </a:lnTo>
                <a:lnTo>
                  <a:pt x="5254371" y="2042795"/>
                </a:lnTo>
                <a:lnTo>
                  <a:pt x="5275145" y="2039854"/>
                </a:lnTo>
                <a:lnTo>
                  <a:pt x="5303789" y="2034889"/>
                </a:lnTo>
                <a:lnTo>
                  <a:pt x="5329219" y="2032543"/>
                </a:lnTo>
                <a:lnTo>
                  <a:pt x="5340350" y="2037461"/>
                </a:lnTo>
                <a:lnTo>
                  <a:pt x="5363164" y="2025806"/>
                </a:lnTo>
                <a:lnTo>
                  <a:pt x="5401992" y="2016331"/>
                </a:lnTo>
                <a:lnTo>
                  <a:pt x="5442702" y="2012690"/>
                </a:lnTo>
                <a:lnTo>
                  <a:pt x="5471160" y="2018538"/>
                </a:lnTo>
                <a:lnTo>
                  <a:pt x="5491229" y="2018760"/>
                </a:lnTo>
                <a:lnTo>
                  <a:pt x="5510752" y="2018315"/>
                </a:lnTo>
                <a:lnTo>
                  <a:pt x="5548630" y="2016760"/>
                </a:lnTo>
                <a:lnTo>
                  <a:pt x="5572633" y="2018157"/>
                </a:lnTo>
                <a:lnTo>
                  <a:pt x="5581269" y="2022983"/>
                </a:lnTo>
                <a:lnTo>
                  <a:pt x="5598352" y="2028797"/>
                </a:lnTo>
                <a:lnTo>
                  <a:pt x="5612495" y="2037111"/>
                </a:lnTo>
                <a:lnTo>
                  <a:pt x="5628328" y="2045664"/>
                </a:lnTo>
                <a:lnTo>
                  <a:pt x="5650484" y="2052192"/>
                </a:lnTo>
                <a:lnTo>
                  <a:pt x="5668055" y="2051173"/>
                </a:lnTo>
                <a:lnTo>
                  <a:pt x="5690949" y="2054796"/>
                </a:lnTo>
                <a:lnTo>
                  <a:pt x="5712438" y="2061658"/>
                </a:lnTo>
                <a:lnTo>
                  <a:pt x="5725795" y="2070353"/>
                </a:lnTo>
                <a:lnTo>
                  <a:pt x="5746724" y="2072897"/>
                </a:lnTo>
                <a:lnTo>
                  <a:pt x="5770832" y="2073560"/>
                </a:lnTo>
                <a:lnTo>
                  <a:pt x="5794678" y="2074747"/>
                </a:lnTo>
                <a:lnTo>
                  <a:pt x="5814822" y="2078863"/>
                </a:lnTo>
                <a:lnTo>
                  <a:pt x="5836507" y="2080779"/>
                </a:lnTo>
                <a:lnTo>
                  <a:pt x="5858192" y="2076386"/>
                </a:lnTo>
                <a:lnTo>
                  <a:pt x="5880544" y="2071040"/>
                </a:lnTo>
                <a:lnTo>
                  <a:pt x="5904230" y="2070100"/>
                </a:lnTo>
                <a:lnTo>
                  <a:pt x="5924865" y="2070109"/>
                </a:lnTo>
                <a:lnTo>
                  <a:pt x="5977471" y="2070939"/>
                </a:lnTo>
                <a:lnTo>
                  <a:pt x="5998464" y="2070735"/>
                </a:lnTo>
                <a:lnTo>
                  <a:pt x="6014493" y="2078237"/>
                </a:lnTo>
                <a:lnTo>
                  <a:pt x="6038024" y="2081418"/>
                </a:lnTo>
                <a:lnTo>
                  <a:pt x="6061936" y="2081861"/>
                </a:lnTo>
                <a:lnTo>
                  <a:pt x="6079109" y="2081149"/>
                </a:lnTo>
                <a:lnTo>
                  <a:pt x="6083808" y="2083815"/>
                </a:lnTo>
                <a:lnTo>
                  <a:pt x="6090158" y="2083815"/>
                </a:lnTo>
                <a:lnTo>
                  <a:pt x="6097397" y="2082291"/>
                </a:lnTo>
                <a:lnTo>
                  <a:pt x="6114542" y="2076205"/>
                </a:lnTo>
                <a:lnTo>
                  <a:pt x="6132353" y="2066750"/>
                </a:lnTo>
                <a:lnTo>
                  <a:pt x="6148689" y="2056270"/>
                </a:lnTo>
                <a:lnTo>
                  <a:pt x="6161405" y="2047113"/>
                </a:lnTo>
                <a:lnTo>
                  <a:pt x="6317234" y="2038730"/>
                </a:lnTo>
                <a:lnTo>
                  <a:pt x="6336284" y="2038603"/>
                </a:lnTo>
                <a:lnTo>
                  <a:pt x="6342888" y="2037334"/>
                </a:lnTo>
                <a:lnTo>
                  <a:pt x="6357874" y="2036572"/>
                </a:lnTo>
                <a:lnTo>
                  <a:pt x="6387084" y="2033015"/>
                </a:lnTo>
                <a:lnTo>
                  <a:pt x="6401689" y="2033397"/>
                </a:lnTo>
                <a:lnTo>
                  <a:pt x="6410043" y="2033174"/>
                </a:lnTo>
                <a:lnTo>
                  <a:pt x="6417373" y="2033809"/>
                </a:lnTo>
                <a:lnTo>
                  <a:pt x="6423084" y="2035825"/>
                </a:lnTo>
                <a:lnTo>
                  <a:pt x="6426581" y="2039747"/>
                </a:lnTo>
                <a:lnTo>
                  <a:pt x="6435752" y="2037445"/>
                </a:lnTo>
                <a:lnTo>
                  <a:pt x="6441947" y="2035524"/>
                </a:lnTo>
                <a:lnTo>
                  <a:pt x="6445761" y="2035746"/>
                </a:lnTo>
                <a:lnTo>
                  <a:pt x="6447790" y="2039874"/>
                </a:lnTo>
                <a:lnTo>
                  <a:pt x="6452743" y="2039365"/>
                </a:lnTo>
                <a:lnTo>
                  <a:pt x="6456426" y="2039747"/>
                </a:lnTo>
                <a:lnTo>
                  <a:pt x="6459601" y="2040636"/>
                </a:lnTo>
                <a:lnTo>
                  <a:pt x="6460744" y="2041144"/>
                </a:lnTo>
                <a:lnTo>
                  <a:pt x="6492748" y="2035302"/>
                </a:lnTo>
                <a:lnTo>
                  <a:pt x="6497828" y="2035428"/>
                </a:lnTo>
                <a:lnTo>
                  <a:pt x="6517767" y="2030349"/>
                </a:lnTo>
                <a:lnTo>
                  <a:pt x="6528561" y="2028444"/>
                </a:lnTo>
                <a:lnTo>
                  <a:pt x="6530467" y="2026412"/>
                </a:lnTo>
                <a:lnTo>
                  <a:pt x="6533133" y="2025141"/>
                </a:lnTo>
                <a:lnTo>
                  <a:pt x="6537833" y="2024252"/>
                </a:lnTo>
                <a:lnTo>
                  <a:pt x="6546977" y="2024252"/>
                </a:lnTo>
                <a:lnTo>
                  <a:pt x="6549390" y="2024507"/>
                </a:lnTo>
                <a:lnTo>
                  <a:pt x="6561455" y="2020824"/>
                </a:lnTo>
                <a:lnTo>
                  <a:pt x="6565010" y="2019300"/>
                </a:lnTo>
                <a:lnTo>
                  <a:pt x="6567932" y="2017395"/>
                </a:lnTo>
                <a:lnTo>
                  <a:pt x="6569583" y="2015363"/>
                </a:lnTo>
                <a:lnTo>
                  <a:pt x="6608613" y="2016257"/>
                </a:lnTo>
                <a:lnTo>
                  <a:pt x="6643989" y="2012902"/>
                </a:lnTo>
                <a:lnTo>
                  <a:pt x="6678864" y="2007951"/>
                </a:lnTo>
                <a:lnTo>
                  <a:pt x="6716395" y="2004060"/>
                </a:lnTo>
                <a:lnTo>
                  <a:pt x="6748260" y="2007197"/>
                </a:lnTo>
                <a:lnTo>
                  <a:pt x="6784244" y="2000011"/>
                </a:lnTo>
                <a:lnTo>
                  <a:pt x="6813800" y="1987325"/>
                </a:lnTo>
                <a:lnTo>
                  <a:pt x="6826377" y="1973961"/>
                </a:lnTo>
                <a:lnTo>
                  <a:pt x="6847792" y="1976802"/>
                </a:lnTo>
                <a:lnTo>
                  <a:pt x="6879208" y="1968119"/>
                </a:lnTo>
                <a:lnTo>
                  <a:pt x="6904243" y="1960959"/>
                </a:lnTo>
                <a:lnTo>
                  <a:pt x="6906514" y="1968373"/>
                </a:lnTo>
                <a:lnTo>
                  <a:pt x="6919775" y="1967412"/>
                </a:lnTo>
                <a:lnTo>
                  <a:pt x="6932310" y="1968880"/>
                </a:lnTo>
                <a:lnTo>
                  <a:pt x="6940678" y="1972159"/>
                </a:lnTo>
                <a:lnTo>
                  <a:pt x="6941439" y="1976627"/>
                </a:lnTo>
                <a:lnTo>
                  <a:pt x="6960074" y="1971246"/>
                </a:lnTo>
                <a:lnTo>
                  <a:pt x="6982031" y="1967388"/>
                </a:lnTo>
                <a:lnTo>
                  <a:pt x="7006393" y="1964626"/>
                </a:lnTo>
                <a:lnTo>
                  <a:pt x="7032244" y="1962530"/>
                </a:lnTo>
                <a:lnTo>
                  <a:pt x="7122286" y="1953767"/>
                </a:lnTo>
                <a:lnTo>
                  <a:pt x="7157432" y="1957701"/>
                </a:lnTo>
                <a:lnTo>
                  <a:pt x="7169578" y="1958752"/>
                </a:lnTo>
                <a:lnTo>
                  <a:pt x="7183606" y="1959471"/>
                </a:lnTo>
                <a:lnTo>
                  <a:pt x="7199883" y="1959737"/>
                </a:lnTo>
                <a:lnTo>
                  <a:pt x="7352563" y="1953396"/>
                </a:lnTo>
                <a:lnTo>
                  <a:pt x="7393051" y="1952244"/>
                </a:lnTo>
                <a:lnTo>
                  <a:pt x="7417935" y="1953136"/>
                </a:lnTo>
                <a:lnTo>
                  <a:pt x="7432675" y="1955196"/>
                </a:lnTo>
                <a:lnTo>
                  <a:pt x="7443414" y="1957780"/>
                </a:lnTo>
                <a:lnTo>
                  <a:pt x="7456297" y="1960245"/>
                </a:lnTo>
                <a:lnTo>
                  <a:pt x="7473826" y="1956647"/>
                </a:lnTo>
                <a:lnTo>
                  <a:pt x="7490047" y="1959752"/>
                </a:lnTo>
                <a:lnTo>
                  <a:pt x="7505553" y="1965549"/>
                </a:lnTo>
                <a:lnTo>
                  <a:pt x="7520940" y="1970024"/>
                </a:lnTo>
                <a:lnTo>
                  <a:pt x="7528446" y="1967243"/>
                </a:lnTo>
                <a:lnTo>
                  <a:pt x="7536608" y="1966547"/>
                </a:lnTo>
                <a:lnTo>
                  <a:pt x="7545603" y="1967398"/>
                </a:lnTo>
                <a:lnTo>
                  <a:pt x="7555610" y="1969262"/>
                </a:lnTo>
                <a:lnTo>
                  <a:pt x="7609078" y="1971548"/>
                </a:lnTo>
                <a:lnTo>
                  <a:pt x="7630159" y="1970024"/>
                </a:lnTo>
                <a:lnTo>
                  <a:pt x="7643114" y="1964182"/>
                </a:lnTo>
                <a:lnTo>
                  <a:pt x="7652005" y="1963427"/>
                </a:lnTo>
                <a:lnTo>
                  <a:pt x="7663481" y="1962912"/>
                </a:lnTo>
                <a:lnTo>
                  <a:pt x="7675028" y="1962681"/>
                </a:lnTo>
                <a:lnTo>
                  <a:pt x="7684134" y="1962785"/>
                </a:lnTo>
                <a:lnTo>
                  <a:pt x="7700009" y="1965960"/>
                </a:lnTo>
                <a:lnTo>
                  <a:pt x="7712964" y="1960245"/>
                </a:lnTo>
                <a:lnTo>
                  <a:pt x="7716039" y="1963279"/>
                </a:lnTo>
                <a:lnTo>
                  <a:pt x="7722616" y="1961943"/>
                </a:lnTo>
                <a:lnTo>
                  <a:pt x="7731287" y="1958584"/>
                </a:lnTo>
                <a:lnTo>
                  <a:pt x="7740650" y="1955546"/>
                </a:lnTo>
                <a:lnTo>
                  <a:pt x="7748397" y="1955800"/>
                </a:lnTo>
                <a:lnTo>
                  <a:pt x="7774813" y="1947799"/>
                </a:lnTo>
                <a:lnTo>
                  <a:pt x="7865491" y="1934210"/>
                </a:lnTo>
                <a:lnTo>
                  <a:pt x="7878953" y="1928367"/>
                </a:lnTo>
                <a:lnTo>
                  <a:pt x="7944993" y="1917064"/>
                </a:lnTo>
                <a:lnTo>
                  <a:pt x="8022208" y="1911350"/>
                </a:lnTo>
                <a:lnTo>
                  <a:pt x="8058911" y="1919097"/>
                </a:lnTo>
                <a:lnTo>
                  <a:pt x="8066151" y="1919732"/>
                </a:lnTo>
                <a:lnTo>
                  <a:pt x="8093886" y="1912875"/>
                </a:lnTo>
                <a:lnTo>
                  <a:pt x="8131063" y="1902602"/>
                </a:lnTo>
                <a:lnTo>
                  <a:pt x="8174646" y="1891210"/>
                </a:lnTo>
                <a:lnTo>
                  <a:pt x="8221599" y="1880997"/>
                </a:lnTo>
                <a:lnTo>
                  <a:pt x="8257407" y="1877058"/>
                </a:lnTo>
                <a:lnTo>
                  <a:pt x="8289083" y="1873202"/>
                </a:lnTo>
                <a:lnTo>
                  <a:pt x="8317593" y="1869370"/>
                </a:lnTo>
                <a:lnTo>
                  <a:pt x="8347709" y="1864867"/>
                </a:lnTo>
                <a:lnTo>
                  <a:pt x="8353425" y="1865502"/>
                </a:lnTo>
                <a:lnTo>
                  <a:pt x="8380757" y="1860227"/>
                </a:lnTo>
                <a:lnTo>
                  <a:pt x="8391368" y="1861585"/>
                </a:lnTo>
                <a:lnTo>
                  <a:pt x="8400022" y="1865631"/>
                </a:lnTo>
                <a:lnTo>
                  <a:pt x="8421484" y="1868420"/>
                </a:lnTo>
                <a:lnTo>
                  <a:pt x="8470519" y="1866011"/>
                </a:lnTo>
                <a:lnTo>
                  <a:pt x="8475853" y="1863598"/>
                </a:lnTo>
                <a:lnTo>
                  <a:pt x="8490966" y="1864995"/>
                </a:lnTo>
                <a:lnTo>
                  <a:pt x="8491093" y="1867915"/>
                </a:lnTo>
                <a:lnTo>
                  <a:pt x="8504793" y="1864185"/>
                </a:lnTo>
                <a:lnTo>
                  <a:pt x="8511756" y="1863183"/>
                </a:lnTo>
                <a:lnTo>
                  <a:pt x="8516493" y="1864740"/>
                </a:lnTo>
                <a:lnTo>
                  <a:pt x="8530298" y="1864102"/>
                </a:lnTo>
                <a:lnTo>
                  <a:pt x="8543877" y="1863153"/>
                </a:lnTo>
                <a:lnTo>
                  <a:pt x="8557194" y="1861919"/>
                </a:lnTo>
                <a:lnTo>
                  <a:pt x="8570214" y="1860423"/>
                </a:lnTo>
                <a:lnTo>
                  <a:pt x="8604885" y="1853946"/>
                </a:lnTo>
                <a:lnTo>
                  <a:pt x="8613902" y="1857375"/>
                </a:lnTo>
                <a:lnTo>
                  <a:pt x="8619871" y="1859026"/>
                </a:lnTo>
                <a:lnTo>
                  <a:pt x="8626856" y="1859914"/>
                </a:lnTo>
                <a:lnTo>
                  <a:pt x="8635238" y="1859026"/>
                </a:lnTo>
                <a:lnTo>
                  <a:pt x="8657679" y="1854180"/>
                </a:lnTo>
                <a:lnTo>
                  <a:pt x="8666654" y="1856454"/>
                </a:lnTo>
                <a:lnTo>
                  <a:pt x="8682368" y="1859347"/>
                </a:lnTo>
                <a:lnTo>
                  <a:pt x="8725027" y="1856359"/>
                </a:lnTo>
                <a:lnTo>
                  <a:pt x="8728583" y="1854453"/>
                </a:lnTo>
                <a:lnTo>
                  <a:pt x="8740521" y="1855089"/>
                </a:lnTo>
                <a:lnTo>
                  <a:pt x="8741283" y="1857248"/>
                </a:lnTo>
                <a:lnTo>
                  <a:pt x="8746236" y="1856104"/>
                </a:lnTo>
                <a:lnTo>
                  <a:pt x="8755761" y="1851025"/>
                </a:lnTo>
                <a:lnTo>
                  <a:pt x="8760079" y="1854327"/>
                </a:lnTo>
                <a:lnTo>
                  <a:pt x="8869553" y="1835912"/>
                </a:lnTo>
                <a:lnTo>
                  <a:pt x="8871077" y="1833752"/>
                </a:lnTo>
                <a:lnTo>
                  <a:pt x="8897080" y="1833431"/>
                </a:lnTo>
                <a:lnTo>
                  <a:pt x="8904478" y="1833117"/>
                </a:lnTo>
                <a:lnTo>
                  <a:pt x="8913749" y="1829308"/>
                </a:lnTo>
                <a:lnTo>
                  <a:pt x="8930894" y="1828419"/>
                </a:lnTo>
                <a:lnTo>
                  <a:pt x="9055862" y="1817242"/>
                </a:lnTo>
                <a:lnTo>
                  <a:pt x="9077452" y="1817115"/>
                </a:lnTo>
                <a:lnTo>
                  <a:pt x="9087231" y="1815973"/>
                </a:lnTo>
                <a:lnTo>
                  <a:pt x="9095105" y="1813433"/>
                </a:lnTo>
                <a:lnTo>
                  <a:pt x="9100185" y="1808861"/>
                </a:lnTo>
                <a:lnTo>
                  <a:pt x="9118296" y="1808055"/>
                </a:lnTo>
                <a:lnTo>
                  <a:pt x="9211564" y="1807464"/>
                </a:lnTo>
                <a:lnTo>
                  <a:pt x="9224137" y="1807210"/>
                </a:lnTo>
                <a:lnTo>
                  <a:pt x="9222867" y="1802891"/>
                </a:lnTo>
                <a:lnTo>
                  <a:pt x="9256522" y="1800478"/>
                </a:lnTo>
                <a:lnTo>
                  <a:pt x="9275052" y="1795631"/>
                </a:lnTo>
                <a:lnTo>
                  <a:pt x="9297892" y="1788842"/>
                </a:lnTo>
                <a:lnTo>
                  <a:pt x="9323351" y="1781744"/>
                </a:lnTo>
                <a:lnTo>
                  <a:pt x="9349740" y="1775967"/>
                </a:lnTo>
                <a:lnTo>
                  <a:pt x="9365859" y="1774324"/>
                </a:lnTo>
                <a:lnTo>
                  <a:pt x="9402192" y="1771467"/>
                </a:lnTo>
                <a:lnTo>
                  <a:pt x="9429750" y="1768602"/>
                </a:lnTo>
                <a:lnTo>
                  <a:pt x="9429750" y="1756155"/>
                </a:lnTo>
                <a:lnTo>
                  <a:pt x="9436608" y="1755266"/>
                </a:lnTo>
                <a:lnTo>
                  <a:pt x="9498584" y="1752980"/>
                </a:lnTo>
                <a:lnTo>
                  <a:pt x="9529445" y="1757299"/>
                </a:lnTo>
                <a:lnTo>
                  <a:pt x="9536430" y="1755013"/>
                </a:lnTo>
                <a:lnTo>
                  <a:pt x="9553273" y="1748043"/>
                </a:lnTo>
                <a:lnTo>
                  <a:pt x="9569069" y="1740789"/>
                </a:lnTo>
                <a:lnTo>
                  <a:pt x="9632950" y="1736216"/>
                </a:lnTo>
                <a:lnTo>
                  <a:pt x="9703689" y="1729866"/>
                </a:lnTo>
                <a:lnTo>
                  <a:pt x="9733788" y="1699895"/>
                </a:lnTo>
                <a:lnTo>
                  <a:pt x="9740778" y="1697261"/>
                </a:lnTo>
                <a:lnTo>
                  <a:pt x="9765095" y="1690947"/>
                </a:lnTo>
                <a:lnTo>
                  <a:pt x="9770872" y="1687957"/>
                </a:lnTo>
                <a:lnTo>
                  <a:pt x="9810432" y="1681708"/>
                </a:lnTo>
                <a:lnTo>
                  <a:pt x="9842849" y="1665208"/>
                </a:lnTo>
                <a:lnTo>
                  <a:pt x="9874170" y="1646112"/>
                </a:lnTo>
                <a:lnTo>
                  <a:pt x="9910445" y="1632077"/>
                </a:lnTo>
                <a:lnTo>
                  <a:pt x="9959480" y="1612771"/>
                </a:lnTo>
                <a:lnTo>
                  <a:pt x="10014696" y="1595262"/>
                </a:lnTo>
                <a:lnTo>
                  <a:pt x="10066268" y="1580445"/>
                </a:lnTo>
                <a:lnTo>
                  <a:pt x="10104374" y="1569212"/>
                </a:lnTo>
                <a:lnTo>
                  <a:pt x="10150746" y="1557226"/>
                </a:lnTo>
                <a:lnTo>
                  <a:pt x="10201916" y="1545014"/>
                </a:lnTo>
                <a:lnTo>
                  <a:pt x="10252835" y="1533449"/>
                </a:lnTo>
                <a:lnTo>
                  <a:pt x="10333736" y="1515745"/>
                </a:lnTo>
                <a:lnTo>
                  <a:pt x="10357802" y="1519715"/>
                </a:lnTo>
                <a:lnTo>
                  <a:pt x="10365295" y="1517602"/>
                </a:lnTo>
                <a:lnTo>
                  <a:pt x="10370597" y="1512369"/>
                </a:lnTo>
                <a:lnTo>
                  <a:pt x="10388092" y="1506982"/>
                </a:lnTo>
                <a:lnTo>
                  <a:pt x="10448290" y="1478026"/>
                </a:lnTo>
                <a:lnTo>
                  <a:pt x="10471150" y="1485900"/>
                </a:lnTo>
                <a:lnTo>
                  <a:pt x="10497947" y="1469644"/>
                </a:lnTo>
                <a:lnTo>
                  <a:pt x="10503195" y="1471108"/>
                </a:lnTo>
                <a:lnTo>
                  <a:pt x="10507646" y="1475073"/>
                </a:lnTo>
                <a:lnTo>
                  <a:pt x="10512073" y="1478609"/>
                </a:lnTo>
                <a:lnTo>
                  <a:pt x="10517251" y="1478788"/>
                </a:lnTo>
                <a:lnTo>
                  <a:pt x="10538821" y="1468887"/>
                </a:lnTo>
                <a:lnTo>
                  <a:pt x="10569511" y="1463500"/>
                </a:lnTo>
                <a:lnTo>
                  <a:pt x="10600868" y="1457088"/>
                </a:lnTo>
                <a:lnTo>
                  <a:pt x="10624439" y="1444116"/>
                </a:lnTo>
                <a:lnTo>
                  <a:pt x="10637033" y="1437782"/>
                </a:lnTo>
                <a:lnTo>
                  <a:pt x="10656046" y="1431258"/>
                </a:lnTo>
                <a:lnTo>
                  <a:pt x="10675891" y="1426686"/>
                </a:lnTo>
                <a:lnTo>
                  <a:pt x="10690987" y="1426210"/>
                </a:lnTo>
                <a:lnTo>
                  <a:pt x="10721397" y="1422100"/>
                </a:lnTo>
                <a:lnTo>
                  <a:pt x="10795410" y="1414119"/>
                </a:lnTo>
                <a:lnTo>
                  <a:pt x="10855777" y="1400714"/>
                </a:lnTo>
                <a:lnTo>
                  <a:pt x="10888972" y="1379505"/>
                </a:lnTo>
                <a:lnTo>
                  <a:pt x="10904855" y="1371853"/>
                </a:lnTo>
                <a:lnTo>
                  <a:pt x="10955736" y="1367532"/>
                </a:lnTo>
                <a:lnTo>
                  <a:pt x="10999311" y="1361201"/>
                </a:lnTo>
                <a:lnTo>
                  <a:pt x="11015345" y="1352930"/>
                </a:lnTo>
                <a:lnTo>
                  <a:pt x="11044477" y="1330912"/>
                </a:lnTo>
                <a:lnTo>
                  <a:pt x="11109267" y="1300638"/>
                </a:lnTo>
                <a:lnTo>
                  <a:pt x="11167625" y="1279074"/>
                </a:lnTo>
                <a:lnTo>
                  <a:pt x="11240135" y="1266698"/>
                </a:lnTo>
                <a:lnTo>
                  <a:pt x="11272779" y="1260042"/>
                </a:lnTo>
                <a:lnTo>
                  <a:pt x="11318509" y="1247933"/>
                </a:lnTo>
                <a:lnTo>
                  <a:pt x="11364739" y="1235301"/>
                </a:lnTo>
                <a:lnTo>
                  <a:pt x="11398885" y="1227074"/>
                </a:lnTo>
                <a:lnTo>
                  <a:pt x="11409636" y="1225409"/>
                </a:lnTo>
                <a:lnTo>
                  <a:pt x="11431996" y="1227270"/>
                </a:lnTo>
                <a:lnTo>
                  <a:pt x="11445748" y="1225677"/>
                </a:lnTo>
                <a:lnTo>
                  <a:pt x="11545951" y="1240282"/>
                </a:lnTo>
                <a:lnTo>
                  <a:pt x="11557742" y="1238601"/>
                </a:lnTo>
                <a:lnTo>
                  <a:pt x="11576367" y="1231598"/>
                </a:lnTo>
                <a:lnTo>
                  <a:pt x="11595564" y="1223476"/>
                </a:lnTo>
                <a:lnTo>
                  <a:pt x="11609070" y="1218438"/>
                </a:lnTo>
                <a:lnTo>
                  <a:pt x="11658441" y="1216120"/>
                </a:lnTo>
                <a:lnTo>
                  <a:pt x="11718290" y="1209039"/>
                </a:lnTo>
                <a:lnTo>
                  <a:pt x="11755770" y="1201870"/>
                </a:lnTo>
                <a:lnTo>
                  <a:pt x="11794013" y="1192926"/>
                </a:lnTo>
                <a:lnTo>
                  <a:pt x="11831161" y="1183911"/>
                </a:lnTo>
                <a:lnTo>
                  <a:pt x="11865356" y="1176527"/>
                </a:lnTo>
                <a:lnTo>
                  <a:pt x="11899203" y="1170648"/>
                </a:lnTo>
                <a:lnTo>
                  <a:pt x="11931919" y="1165875"/>
                </a:lnTo>
                <a:lnTo>
                  <a:pt x="11963421" y="1160651"/>
                </a:lnTo>
                <a:lnTo>
                  <a:pt x="11993626" y="1153414"/>
                </a:lnTo>
                <a:lnTo>
                  <a:pt x="12027503" y="1160021"/>
                </a:lnTo>
                <a:lnTo>
                  <a:pt x="12058237" y="1169320"/>
                </a:lnTo>
                <a:lnTo>
                  <a:pt x="12095210" y="1173237"/>
                </a:lnTo>
                <a:lnTo>
                  <a:pt x="12147804" y="1163701"/>
                </a:lnTo>
                <a:lnTo>
                  <a:pt x="12192000" y="1164209"/>
                </a:lnTo>
                <a:lnTo>
                  <a:pt x="1219200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0546" y="509473"/>
            <a:ext cx="5473065" cy="74930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358140" marR="5080" indent="-346075">
              <a:lnSpc>
                <a:spcPts val="2700"/>
              </a:lnSpc>
              <a:spcBef>
                <a:spcPts val="434"/>
              </a:spcBef>
            </a:pPr>
            <a:r>
              <a:rPr dirty="0" sz="2500" spc="-165">
                <a:solidFill>
                  <a:srgbClr val="000000"/>
                </a:solidFill>
              </a:rPr>
              <a:t>Total </a:t>
            </a:r>
            <a:r>
              <a:rPr dirty="0" sz="2500" spc="-170">
                <a:solidFill>
                  <a:srgbClr val="000000"/>
                </a:solidFill>
              </a:rPr>
              <a:t>successful </a:t>
            </a:r>
            <a:r>
              <a:rPr dirty="0" sz="2500" spc="-200">
                <a:solidFill>
                  <a:srgbClr val="000000"/>
                </a:solidFill>
              </a:rPr>
              <a:t>Lunches </a:t>
            </a:r>
            <a:r>
              <a:rPr dirty="0" sz="2500" spc="-35">
                <a:solidFill>
                  <a:srgbClr val="000000"/>
                </a:solidFill>
              </a:rPr>
              <a:t>for </a:t>
            </a:r>
            <a:r>
              <a:rPr dirty="0" sz="2500" spc="-90">
                <a:solidFill>
                  <a:srgbClr val="000000"/>
                </a:solidFill>
              </a:rPr>
              <a:t>site </a:t>
            </a:r>
            <a:r>
              <a:rPr dirty="0" sz="2500" spc="-490">
                <a:solidFill>
                  <a:srgbClr val="000000"/>
                </a:solidFill>
              </a:rPr>
              <a:t>KSC</a:t>
            </a:r>
            <a:r>
              <a:rPr dirty="0" sz="2500" spc="-515">
                <a:solidFill>
                  <a:srgbClr val="000000"/>
                </a:solidFill>
              </a:rPr>
              <a:t> </a:t>
            </a:r>
            <a:r>
              <a:rPr dirty="0" sz="2500" spc="-254">
                <a:solidFill>
                  <a:srgbClr val="000000"/>
                </a:solidFill>
              </a:rPr>
              <a:t>LC-39A  </a:t>
            </a:r>
            <a:r>
              <a:rPr dirty="0" sz="2500" spc="-285">
                <a:solidFill>
                  <a:srgbClr val="000000"/>
                </a:solidFill>
              </a:rPr>
              <a:t>As </a:t>
            </a:r>
            <a:r>
              <a:rPr dirty="0" sz="2500" spc="-130">
                <a:solidFill>
                  <a:srgbClr val="000000"/>
                </a:solidFill>
              </a:rPr>
              <a:t>we </a:t>
            </a:r>
            <a:r>
              <a:rPr dirty="0" sz="2500" spc="-185">
                <a:solidFill>
                  <a:srgbClr val="000000"/>
                </a:solidFill>
              </a:rPr>
              <a:t>can </a:t>
            </a:r>
            <a:r>
              <a:rPr dirty="0" sz="2500" spc="-204">
                <a:solidFill>
                  <a:srgbClr val="000000"/>
                </a:solidFill>
              </a:rPr>
              <a:t>see </a:t>
            </a:r>
            <a:r>
              <a:rPr dirty="0" sz="2500" spc="-50">
                <a:solidFill>
                  <a:srgbClr val="000000"/>
                </a:solidFill>
              </a:rPr>
              <a:t>the </a:t>
            </a:r>
            <a:r>
              <a:rPr dirty="0" sz="2500" spc="-229">
                <a:solidFill>
                  <a:srgbClr val="000000"/>
                </a:solidFill>
              </a:rPr>
              <a:t>success </a:t>
            </a:r>
            <a:r>
              <a:rPr dirty="0" sz="2500" spc="-50">
                <a:solidFill>
                  <a:srgbClr val="000000"/>
                </a:solidFill>
              </a:rPr>
              <a:t>ratio </a:t>
            </a:r>
            <a:r>
              <a:rPr dirty="0" sz="2500" spc="-145">
                <a:solidFill>
                  <a:srgbClr val="000000"/>
                </a:solidFill>
              </a:rPr>
              <a:t>is </a:t>
            </a:r>
            <a:r>
              <a:rPr dirty="0" sz="2500" spc="-140">
                <a:solidFill>
                  <a:srgbClr val="000000"/>
                </a:solidFill>
              </a:rPr>
              <a:t>97</a:t>
            </a:r>
            <a:r>
              <a:rPr dirty="0" sz="2500" spc="-415">
                <a:solidFill>
                  <a:srgbClr val="000000"/>
                </a:solidFill>
              </a:rPr>
              <a:t> </a:t>
            </a:r>
            <a:r>
              <a:rPr dirty="0" sz="2500" spc="-459">
                <a:solidFill>
                  <a:srgbClr val="000000"/>
                </a:solidFill>
              </a:rPr>
              <a:t>%</a:t>
            </a:r>
            <a:endParaRPr sz="2500"/>
          </a:p>
        </p:txBody>
      </p:sp>
      <p:sp>
        <p:nvSpPr>
          <p:cNvPr id="4" name="object 4"/>
          <p:cNvSpPr/>
          <p:nvPr/>
        </p:nvSpPr>
        <p:spPr>
          <a:xfrm>
            <a:off x="1201194" y="2638493"/>
            <a:ext cx="10165353" cy="302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01" y="746252"/>
            <a:ext cx="3890645" cy="922655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515"/>
              </a:spcBef>
            </a:pPr>
            <a:r>
              <a:rPr dirty="0" sz="3100" spc="-229">
                <a:solidFill>
                  <a:srgbClr val="000000"/>
                </a:solidFill>
              </a:rPr>
              <a:t>Payload </a:t>
            </a:r>
            <a:r>
              <a:rPr dirty="0" sz="3100" spc="-235">
                <a:solidFill>
                  <a:srgbClr val="000000"/>
                </a:solidFill>
              </a:rPr>
              <a:t>Mass </a:t>
            </a:r>
            <a:r>
              <a:rPr dirty="0" sz="3100" spc="-215">
                <a:solidFill>
                  <a:srgbClr val="000000"/>
                </a:solidFill>
              </a:rPr>
              <a:t>vs. Launch  </a:t>
            </a:r>
            <a:r>
              <a:rPr dirty="0" sz="3100" spc="-310">
                <a:solidFill>
                  <a:srgbClr val="000000"/>
                </a:solidFill>
              </a:rPr>
              <a:t>Success </a:t>
            </a:r>
            <a:r>
              <a:rPr dirty="0" sz="3100" spc="-35">
                <a:solidFill>
                  <a:srgbClr val="000000"/>
                </a:solidFill>
              </a:rPr>
              <a:t>for </a:t>
            </a:r>
            <a:r>
              <a:rPr dirty="0" sz="3100" spc="-120">
                <a:solidFill>
                  <a:srgbClr val="000000"/>
                </a:solidFill>
              </a:rPr>
              <a:t>All</a:t>
            </a:r>
            <a:r>
              <a:rPr dirty="0" sz="3100" spc="-135">
                <a:solidFill>
                  <a:srgbClr val="000000"/>
                </a:solidFill>
              </a:rPr>
              <a:t> </a:t>
            </a:r>
            <a:r>
              <a:rPr dirty="0" sz="3100" spc="-225">
                <a:solidFill>
                  <a:srgbClr val="000000"/>
                </a:solidFill>
              </a:rPr>
              <a:t>Sites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617219" y="1944623"/>
            <a:ext cx="4023360" cy="27940"/>
          </a:xfrm>
          <a:custGeom>
            <a:avLst/>
            <a:gdLst/>
            <a:ahLst/>
            <a:cxnLst/>
            <a:rect l="l" t="t" r="r" b="b"/>
            <a:pathLst>
              <a:path w="4023360" h="27939">
                <a:moveTo>
                  <a:pt x="4023360" y="0"/>
                </a:moveTo>
                <a:lnTo>
                  <a:pt x="0" y="0"/>
                </a:lnTo>
                <a:lnTo>
                  <a:pt x="0" y="27432"/>
                </a:lnTo>
                <a:lnTo>
                  <a:pt x="4023360" y="27432"/>
                </a:lnTo>
                <a:lnTo>
                  <a:pt x="40233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4001" y="2053209"/>
            <a:ext cx="3975100" cy="171323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40665" marR="12065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5">
                <a:latin typeface="Carlito"/>
                <a:cs typeface="Carlito"/>
              </a:rPr>
              <a:t>Payload </a:t>
            </a:r>
            <a:r>
              <a:rPr dirty="0" sz="1800" spc="-10">
                <a:latin typeface="Carlito"/>
                <a:cs typeface="Carlito"/>
              </a:rPr>
              <a:t>range </a:t>
            </a:r>
            <a:r>
              <a:rPr dirty="0" sz="1800" spc="-5">
                <a:latin typeface="Carlito"/>
                <a:cs typeface="Carlito"/>
              </a:rPr>
              <a:t>between </a:t>
            </a:r>
            <a:r>
              <a:rPr dirty="0" sz="1800">
                <a:latin typeface="Carlito"/>
                <a:cs typeface="Carlito"/>
              </a:rPr>
              <a:t>0-2500 kg </a:t>
            </a:r>
            <a:r>
              <a:rPr dirty="0" sz="1800" spc="-5">
                <a:latin typeface="Carlito"/>
                <a:cs typeface="Carlito"/>
              </a:rPr>
              <a:t>has  very </a:t>
            </a:r>
            <a:r>
              <a:rPr dirty="0" sz="1800" spc="-10">
                <a:latin typeface="Carlito"/>
                <a:cs typeface="Carlito"/>
              </a:rPr>
              <a:t>low </a:t>
            </a:r>
            <a:r>
              <a:rPr dirty="0" sz="1800" spc="-5">
                <a:latin typeface="Carlito"/>
                <a:cs typeface="Carlito"/>
              </a:rPr>
              <a:t>success </a:t>
            </a:r>
            <a:r>
              <a:rPr dirty="0" sz="1800" spc="-25">
                <a:latin typeface="Carlito"/>
                <a:cs typeface="Carlito"/>
              </a:rPr>
              <a:t>rate </a:t>
            </a:r>
            <a:r>
              <a:rPr dirty="0" sz="1800" spc="-15">
                <a:latin typeface="Carlito"/>
                <a:cs typeface="Carlito"/>
              </a:rPr>
              <a:t>for </a:t>
            </a:r>
            <a:r>
              <a:rPr dirty="0" sz="1800" spc="-5">
                <a:latin typeface="Carlito"/>
                <a:cs typeface="Carlito"/>
              </a:rPr>
              <a:t>every </a:t>
            </a:r>
            <a:r>
              <a:rPr dirty="0" sz="1800" spc="-10">
                <a:latin typeface="Carlito"/>
                <a:cs typeface="Carlito"/>
              </a:rPr>
              <a:t>booster  version</a:t>
            </a:r>
            <a:endParaRPr sz="1800">
              <a:latin typeface="Carlito"/>
              <a:cs typeface="Carlito"/>
            </a:endParaRPr>
          </a:p>
          <a:p>
            <a:pPr marL="240665" marR="5080" indent="-228600">
              <a:lnSpc>
                <a:spcPts val="1939"/>
              </a:lnSpc>
              <a:spcBef>
                <a:spcPts val="1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5">
                <a:latin typeface="Carlito"/>
                <a:cs typeface="Carlito"/>
              </a:rPr>
              <a:t>Payload </a:t>
            </a:r>
            <a:r>
              <a:rPr dirty="0" sz="1800" spc="-10">
                <a:latin typeface="Carlito"/>
                <a:cs typeface="Carlito"/>
              </a:rPr>
              <a:t>range </a:t>
            </a:r>
            <a:r>
              <a:rPr dirty="0" sz="1800" spc="-5">
                <a:latin typeface="Carlito"/>
                <a:cs typeface="Carlito"/>
              </a:rPr>
              <a:t>between </a:t>
            </a:r>
            <a:r>
              <a:rPr dirty="0" sz="1800">
                <a:latin typeface="Carlito"/>
                <a:cs typeface="Carlito"/>
              </a:rPr>
              <a:t>2500 </a:t>
            </a:r>
            <a:r>
              <a:rPr dirty="0" sz="1800" spc="-20">
                <a:latin typeface="Arial"/>
                <a:cs typeface="Arial"/>
              </a:rPr>
              <a:t>–</a:t>
            </a:r>
            <a:r>
              <a:rPr dirty="0" sz="1800" spc="-20">
                <a:latin typeface="Carlito"/>
                <a:cs typeface="Carlito"/>
              </a:rPr>
              <a:t>5000kg </a:t>
            </a:r>
            <a:r>
              <a:rPr dirty="0" sz="1800">
                <a:latin typeface="Carlito"/>
                <a:cs typeface="Carlito"/>
              </a:rPr>
              <a:t>,  </a:t>
            </a:r>
            <a:r>
              <a:rPr dirty="0" sz="1800" spc="-10">
                <a:latin typeface="Carlito"/>
                <a:cs typeface="Carlito"/>
              </a:rPr>
              <a:t>we </a:t>
            </a:r>
            <a:r>
              <a:rPr dirty="0" sz="1800">
                <a:latin typeface="Carlito"/>
                <a:cs typeface="Carlito"/>
              </a:rPr>
              <a:t>see the </a:t>
            </a:r>
            <a:r>
              <a:rPr dirty="0" sz="1800" spc="-10">
                <a:latin typeface="Carlito"/>
                <a:cs typeface="Carlito"/>
              </a:rPr>
              <a:t>booster version </a:t>
            </a:r>
            <a:r>
              <a:rPr dirty="0" sz="1800" spc="-5">
                <a:latin typeface="Carlito"/>
                <a:cs typeface="Carlito"/>
              </a:rPr>
              <a:t>FT </a:t>
            </a:r>
            <a:r>
              <a:rPr dirty="0" sz="1800">
                <a:latin typeface="Carlito"/>
                <a:cs typeface="Carlito"/>
              </a:rPr>
              <a:t>has the  </a:t>
            </a:r>
            <a:r>
              <a:rPr dirty="0" sz="1800" spc="-10">
                <a:latin typeface="Carlito"/>
                <a:cs typeface="Carlito"/>
              </a:rPr>
              <a:t>highest </a:t>
            </a:r>
            <a:r>
              <a:rPr dirty="0" sz="1800" spc="-5">
                <a:latin typeface="Carlito"/>
                <a:cs typeface="Carlito"/>
              </a:rPr>
              <a:t>success </a:t>
            </a:r>
            <a:r>
              <a:rPr dirty="0" sz="1800" spc="-25">
                <a:latin typeface="Carlito"/>
                <a:cs typeface="Carlito"/>
              </a:rPr>
              <a:t>rate </a:t>
            </a:r>
            <a:r>
              <a:rPr dirty="0" sz="1800">
                <a:latin typeface="Carlito"/>
                <a:cs typeface="Carlito"/>
              </a:rPr>
              <a:t>and v1.1 the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lowest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56" y="5760720"/>
            <a:ext cx="154305" cy="741045"/>
          </a:xfrm>
          <a:custGeom>
            <a:avLst/>
            <a:gdLst/>
            <a:ahLst/>
            <a:cxnLst/>
            <a:rect l="l" t="t" r="r" b="b"/>
            <a:pathLst>
              <a:path w="154304" h="741045">
                <a:moveTo>
                  <a:pt x="153923" y="0"/>
                </a:moveTo>
                <a:lnTo>
                  <a:pt x="0" y="0"/>
                </a:lnTo>
                <a:lnTo>
                  <a:pt x="0" y="740663"/>
                </a:lnTo>
                <a:lnTo>
                  <a:pt x="153923" y="740663"/>
                </a:lnTo>
                <a:lnTo>
                  <a:pt x="153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58140" y="339852"/>
            <a:ext cx="11833860" cy="6189345"/>
            <a:chOff x="358140" y="339852"/>
            <a:chExt cx="11833860" cy="6189345"/>
          </a:xfrm>
        </p:grpSpPr>
        <p:sp>
          <p:nvSpPr>
            <p:cNvPr id="7" name="object 7"/>
            <p:cNvSpPr/>
            <p:nvPr/>
          </p:nvSpPr>
          <p:spPr>
            <a:xfrm>
              <a:off x="358140" y="5762243"/>
              <a:ext cx="11833860" cy="741045"/>
            </a:xfrm>
            <a:custGeom>
              <a:avLst/>
              <a:gdLst/>
              <a:ahLst/>
              <a:cxnLst/>
              <a:rect l="l" t="t" r="r" b="b"/>
              <a:pathLst>
                <a:path w="11833860" h="741045">
                  <a:moveTo>
                    <a:pt x="11833860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11833860" y="740663"/>
                  </a:lnTo>
                  <a:lnTo>
                    <a:pt x="118338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54980" y="339852"/>
              <a:ext cx="6458712" cy="6188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96711" y="355092"/>
              <a:ext cx="6184900" cy="5915025"/>
            </a:xfrm>
            <a:custGeom>
              <a:avLst/>
              <a:gdLst/>
              <a:ahLst/>
              <a:cxnLst/>
              <a:rect l="l" t="t" r="r" b="b"/>
              <a:pathLst>
                <a:path w="6184900" h="5915025">
                  <a:moveTo>
                    <a:pt x="6184392" y="0"/>
                  </a:moveTo>
                  <a:lnTo>
                    <a:pt x="0" y="0"/>
                  </a:lnTo>
                  <a:lnTo>
                    <a:pt x="0" y="5914644"/>
                  </a:lnTo>
                  <a:lnTo>
                    <a:pt x="6184392" y="5914644"/>
                  </a:lnTo>
                  <a:lnTo>
                    <a:pt x="6184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87795" y="2087879"/>
              <a:ext cx="5628132" cy="24490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045443" y="6529222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C7CDB"/>
                </a:solidFill>
                <a:latin typeface="Carlito"/>
                <a:cs typeface="Carlito"/>
              </a:rPr>
              <a:t>65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94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8951"/>
            <a:ext cx="3576954" cy="5331460"/>
          </a:xfrm>
          <a:custGeom>
            <a:avLst/>
            <a:gdLst/>
            <a:ahLst/>
            <a:cxnLst/>
            <a:rect l="l" t="t" r="r" b="b"/>
            <a:pathLst>
              <a:path w="3576954" h="5331460">
                <a:moveTo>
                  <a:pt x="3576828" y="0"/>
                </a:moveTo>
                <a:lnTo>
                  <a:pt x="0" y="0"/>
                </a:lnTo>
                <a:lnTo>
                  <a:pt x="0" y="5330952"/>
                </a:lnTo>
                <a:lnTo>
                  <a:pt x="3576828" y="5330952"/>
                </a:lnTo>
                <a:lnTo>
                  <a:pt x="357682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1724" y="1312926"/>
            <a:ext cx="2722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dirty="0" sz="2400" spc="-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604" y="2158999"/>
            <a:ext cx="2472055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8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Decision </a:t>
            </a:r>
            <a:r>
              <a:rPr dirty="0" sz="1600" spc="-95">
                <a:solidFill>
                  <a:srgbClr val="FFFFFF"/>
                </a:solidFill>
                <a:latin typeface="Arial"/>
                <a:cs typeface="Arial"/>
              </a:rPr>
              <a:t>Tree 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classifier  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6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dirty="0" sz="16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0.87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9935" y="1135380"/>
            <a:ext cx="7491983" cy="457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15571" y="758951"/>
            <a:ext cx="376555" cy="5331460"/>
          </a:xfrm>
          <a:custGeom>
            <a:avLst/>
            <a:gdLst/>
            <a:ahLst/>
            <a:cxnLst/>
            <a:rect l="l" t="t" r="r" b="b"/>
            <a:pathLst>
              <a:path w="376554" h="5331460">
                <a:moveTo>
                  <a:pt x="0" y="5330952"/>
                </a:moveTo>
                <a:lnTo>
                  <a:pt x="376427" y="5330952"/>
                </a:lnTo>
                <a:lnTo>
                  <a:pt x="376427" y="0"/>
                </a:lnTo>
                <a:lnTo>
                  <a:pt x="0" y="0"/>
                </a:lnTo>
                <a:lnTo>
                  <a:pt x="0" y="5330952"/>
                </a:lnTo>
                <a:close/>
              </a:path>
            </a:pathLst>
          </a:custGeom>
          <a:solidFill>
            <a:srgbClr val="C7C7C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07773" y="6426504"/>
            <a:ext cx="1746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solidFill>
                  <a:srgbClr val="40B9D2"/>
                </a:solidFill>
                <a:latin typeface="Arial"/>
                <a:cs typeface="Arial"/>
              </a:rPr>
              <a:t>67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139137"/>
            <a:ext cx="3465829" cy="153162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 marR="5080">
              <a:lnSpc>
                <a:spcPts val="5620"/>
              </a:lnSpc>
              <a:spcBef>
                <a:spcPts val="800"/>
              </a:spcBef>
            </a:pPr>
            <a:r>
              <a:rPr dirty="0" sz="5200" spc="-320">
                <a:latin typeface="Arial"/>
                <a:cs typeface="Arial"/>
              </a:rPr>
              <a:t>Classifi</a:t>
            </a:r>
            <a:r>
              <a:rPr dirty="0" sz="5200" spc="-440">
                <a:latin typeface="Arial"/>
                <a:cs typeface="Arial"/>
              </a:rPr>
              <a:t>c</a:t>
            </a:r>
            <a:r>
              <a:rPr dirty="0" sz="5200" spc="-500">
                <a:latin typeface="Arial"/>
                <a:cs typeface="Arial"/>
              </a:rPr>
              <a:t>a</a:t>
            </a:r>
            <a:r>
              <a:rPr dirty="0" sz="5200" spc="-30">
                <a:latin typeface="Arial"/>
                <a:cs typeface="Arial"/>
              </a:rPr>
              <a:t>tion  </a:t>
            </a:r>
            <a:r>
              <a:rPr dirty="0" sz="5200" spc="-340">
                <a:latin typeface="Arial"/>
                <a:cs typeface="Arial"/>
              </a:rPr>
              <a:t>Accuracy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4606797"/>
            <a:ext cx="3424554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latin typeface="Carlito"/>
                <a:cs typeface="Carlito"/>
              </a:rPr>
              <a:t>Bar chart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accuracy</a:t>
            </a:r>
            <a:r>
              <a:rPr dirty="0" sz="2400" spc="-12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of 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20">
                <a:latin typeface="Carlito"/>
                <a:cs typeface="Carlito"/>
              </a:rPr>
              <a:t>different</a:t>
            </a:r>
            <a:r>
              <a:rPr dirty="0" sz="2400" spc="-1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methods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0911" y="57"/>
            <a:ext cx="7181088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066" y="247649"/>
            <a:ext cx="4460240" cy="6306820"/>
          </a:xfrm>
          <a:custGeom>
            <a:avLst/>
            <a:gdLst/>
            <a:ahLst/>
            <a:cxnLst/>
            <a:rect l="l" t="t" r="r" b="b"/>
            <a:pathLst>
              <a:path w="4460240" h="6306820">
                <a:moveTo>
                  <a:pt x="4459732" y="0"/>
                </a:moveTo>
                <a:lnTo>
                  <a:pt x="0" y="0"/>
                </a:lnTo>
                <a:lnTo>
                  <a:pt x="0" y="25400"/>
                </a:lnTo>
                <a:lnTo>
                  <a:pt x="0" y="6281420"/>
                </a:lnTo>
                <a:lnTo>
                  <a:pt x="0" y="6306820"/>
                </a:lnTo>
                <a:lnTo>
                  <a:pt x="4459732" y="6306820"/>
                </a:lnTo>
                <a:lnTo>
                  <a:pt x="4459732" y="6281940"/>
                </a:lnTo>
                <a:lnTo>
                  <a:pt x="4459732" y="6281420"/>
                </a:lnTo>
                <a:lnTo>
                  <a:pt x="4459732" y="25908"/>
                </a:lnTo>
                <a:lnTo>
                  <a:pt x="4434332" y="25908"/>
                </a:lnTo>
                <a:lnTo>
                  <a:pt x="4434332" y="6281420"/>
                </a:lnTo>
                <a:lnTo>
                  <a:pt x="25400" y="6281420"/>
                </a:lnTo>
                <a:lnTo>
                  <a:pt x="25400" y="25400"/>
                </a:lnTo>
                <a:lnTo>
                  <a:pt x="4459732" y="25400"/>
                </a:lnTo>
                <a:lnTo>
                  <a:pt x="44597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565" y="311658"/>
            <a:ext cx="4333240" cy="61798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007744">
              <a:lnSpc>
                <a:spcPct val="100000"/>
              </a:lnSpc>
            </a:pPr>
            <a:r>
              <a:rPr dirty="0" sz="2600" spc="-135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dirty="0" sz="2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Arial"/>
                <a:cs typeface="Arial"/>
              </a:rPr>
              <a:t>Matrix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Arial"/>
              <a:cs typeface="Arial"/>
            </a:endParaRPr>
          </a:p>
          <a:p>
            <a:pPr algn="just" marL="605790" marR="641985" indent="74295">
              <a:lnSpc>
                <a:spcPct val="90000"/>
              </a:lnSpc>
            </a:pP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2600" spc="-2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600" spc="-75">
                <a:solidFill>
                  <a:srgbClr val="FFFFFF"/>
                </a:solidFill>
                <a:latin typeface="Arial"/>
                <a:cs typeface="Arial"/>
              </a:rPr>
              <a:t>chart </a:t>
            </a:r>
            <a:r>
              <a:rPr dirty="0" sz="2600" spc="-175">
                <a:solidFill>
                  <a:srgbClr val="FFFFFF"/>
                </a:solidFill>
                <a:latin typeface="Arial"/>
                <a:cs typeface="Arial"/>
              </a:rPr>
              <a:t>shows </a:t>
            </a:r>
            <a:r>
              <a:rPr dirty="0" sz="2600" spc="-4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2600" spc="-110">
                <a:solidFill>
                  <a:srgbClr val="FFFFFF"/>
                </a:solidFill>
                <a:latin typeface="Arial"/>
                <a:cs typeface="Arial"/>
              </a:rPr>
              <a:t>confusion 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matrix </a:t>
            </a:r>
            <a:r>
              <a:rPr dirty="0" sz="2600" spc="-2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600" spc="-3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2600" spc="-120">
                <a:solidFill>
                  <a:srgbClr val="FFFFFF"/>
                </a:solidFill>
                <a:latin typeface="Arial"/>
                <a:cs typeface="Arial"/>
              </a:rPr>
              <a:t>decision </a:t>
            </a:r>
            <a:r>
              <a:rPr dirty="0" sz="2600" spc="-5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dirty="0" sz="2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endParaRPr sz="2600">
              <a:latin typeface="Arial"/>
              <a:cs typeface="Arial"/>
            </a:endParaRPr>
          </a:p>
          <a:p>
            <a:pPr algn="just" marL="958850" marR="628015" indent="-370840">
              <a:lnSpc>
                <a:spcPts val="2810"/>
              </a:lnSpc>
              <a:spcBef>
                <a:spcPts val="40"/>
              </a:spcBef>
            </a:pPr>
            <a:r>
              <a:rPr dirty="0" sz="2600" spc="-80">
                <a:solidFill>
                  <a:srgbClr val="FFFFFF"/>
                </a:solidFill>
                <a:latin typeface="Arial"/>
                <a:cs typeface="Arial"/>
              </a:rPr>
              <a:t>.- </a:t>
            </a:r>
            <a:r>
              <a:rPr dirty="0" sz="2600" spc="-2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600" spc="-95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26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Arial"/>
                <a:cs typeface="Arial"/>
              </a:rPr>
              <a:t>failed  </a:t>
            </a:r>
            <a:r>
              <a:rPr dirty="0" sz="2600" spc="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predict </a:t>
            </a:r>
            <a:r>
              <a:rPr dirty="0" sz="2600" spc="-125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60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8008" y="492251"/>
            <a:ext cx="6065520" cy="5881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37746" y="6493560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69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4208145" cy="5334000"/>
          </a:xfrm>
          <a:custGeom>
            <a:avLst/>
            <a:gdLst/>
            <a:ahLst/>
            <a:cxnLst/>
            <a:rect l="l" t="t" r="r" b="b"/>
            <a:pathLst>
              <a:path w="4208145" h="5334000">
                <a:moveTo>
                  <a:pt x="4207764" y="0"/>
                </a:moveTo>
                <a:lnTo>
                  <a:pt x="0" y="0"/>
                </a:lnTo>
                <a:lnTo>
                  <a:pt x="0" y="5334000"/>
                </a:lnTo>
                <a:lnTo>
                  <a:pt x="3192272" y="5334000"/>
                </a:lnTo>
                <a:lnTo>
                  <a:pt x="420776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125" y="3085922"/>
            <a:ext cx="22091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25">
                <a:solidFill>
                  <a:srgbClr val="FFFFFF"/>
                </a:solidFill>
                <a:latin typeface="Arial"/>
                <a:cs typeface="Arial"/>
              </a:rPr>
              <a:t>Conclusions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1063" y="1761870"/>
            <a:ext cx="5928995" cy="46672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94945" marR="5080" indent="-182880">
              <a:lnSpc>
                <a:spcPct val="70000"/>
              </a:lnSpc>
              <a:spcBef>
                <a:spcPts val="715"/>
              </a:spcBef>
            </a:pPr>
            <a:r>
              <a:rPr dirty="0" sz="1700" spc="-880">
                <a:solidFill>
                  <a:srgbClr val="40B9D2"/>
                </a:solidFill>
                <a:latin typeface="Arial"/>
                <a:cs typeface="Arial"/>
              </a:rPr>
              <a:t></a:t>
            </a:r>
            <a:r>
              <a:rPr dirty="0" sz="1700" spc="360">
                <a:solidFill>
                  <a:srgbClr val="40B9D2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All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launch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located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near</a:t>
            </a:r>
            <a:r>
              <a:rPr dirty="0" sz="17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coast,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away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5">
                <a:solidFill>
                  <a:srgbClr val="585858"/>
                </a:solidFill>
                <a:latin typeface="Arial"/>
                <a:cs typeface="Arial"/>
              </a:rPr>
              <a:t>nearby  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cities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880">
                <a:solidFill>
                  <a:srgbClr val="40B9D2"/>
                </a:solidFill>
              </a:rPr>
              <a:t></a:t>
            </a:r>
            <a:r>
              <a:rPr dirty="0" spc="350">
                <a:solidFill>
                  <a:srgbClr val="40B9D2"/>
                </a:solidFill>
              </a:rPr>
              <a:t> </a:t>
            </a:r>
            <a:r>
              <a:rPr dirty="0" spc="-40"/>
              <a:t>Site</a:t>
            </a:r>
            <a:r>
              <a:rPr dirty="0" spc="-140"/>
              <a:t> </a:t>
            </a:r>
            <a:r>
              <a:rPr dirty="0" spc="-180"/>
              <a:t>KSC</a:t>
            </a:r>
            <a:r>
              <a:rPr dirty="0" spc="-145"/>
              <a:t> </a:t>
            </a:r>
            <a:r>
              <a:rPr dirty="0" spc="-110"/>
              <a:t>LC-39A</a:t>
            </a:r>
            <a:r>
              <a:rPr dirty="0" spc="-145"/>
              <a:t> </a:t>
            </a:r>
            <a:r>
              <a:rPr dirty="0" spc="-60"/>
              <a:t>had</a:t>
            </a:r>
            <a:r>
              <a:rPr dirty="0" spc="-155"/>
              <a:t> </a:t>
            </a:r>
            <a:r>
              <a:rPr dirty="0" spc="-10"/>
              <a:t>the</a:t>
            </a:r>
            <a:r>
              <a:rPr dirty="0" spc="-145"/>
              <a:t> </a:t>
            </a:r>
            <a:r>
              <a:rPr dirty="0" spc="-40"/>
              <a:t>highest</a:t>
            </a:r>
            <a:r>
              <a:rPr dirty="0" spc="-155"/>
              <a:t> </a:t>
            </a:r>
            <a:r>
              <a:rPr dirty="0" spc="-60"/>
              <a:t>launch</a:t>
            </a:r>
            <a:r>
              <a:rPr dirty="0" spc="-160"/>
              <a:t> </a:t>
            </a:r>
            <a:r>
              <a:rPr dirty="0" spc="-130"/>
              <a:t>success </a:t>
            </a:r>
            <a:r>
              <a:rPr dirty="0" spc="-25"/>
              <a:t>rate</a:t>
            </a:r>
            <a:r>
              <a:rPr dirty="0" spc="-140"/>
              <a:t> </a:t>
            </a:r>
            <a:r>
              <a:rPr dirty="0" spc="10"/>
              <a:t>of</a:t>
            </a:r>
            <a:r>
              <a:rPr dirty="0" spc="-135"/>
              <a:t> </a:t>
            </a:r>
            <a:r>
              <a:rPr dirty="0" spc="-25"/>
              <a:t>all</a:t>
            </a:r>
            <a:r>
              <a:rPr dirty="0" spc="-135"/>
              <a:t> </a:t>
            </a:r>
            <a:r>
              <a:rPr dirty="0" spc="-10"/>
              <a:t>the</a:t>
            </a:r>
            <a:r>
              <a:rPr dirty="0" spc="-145"/>
              <a:t> </a:t>
            </a:r>
            <a:r>
              <a:rPr dirty="0" spc="-60"/>
              <a:t>launch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41063" y="2384527"/>
            <a:ext cx="6265545" cy="126365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890"/>
              </a:spcBef>
            </a:pP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sites</a:t>
            </a:r>
            <a:endParaRPr sz="17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79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700" spc="-85">
                <a:solidFill>
                  <a:srgbClr val="585858"/>
                </a:solidFill>
                <a:latin typeface="Arial"/>
                <a:cs typeface="Arial"/>
              </a:rPr>
              <a:t>Since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2015</a:t>
            </a:r>
            <a:r>
              <a:rPr dirty="0" sz="17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rate</a:t>
            </a:r>
            <a:r>
              <a:rPr dirty="0" sz="17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launches</a:t>
            </a:r>
            <a:r>
              <a:rPr dirty="0" sz="17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75">
                <a:solidFill>
                  <a:srgbClr val="585858"/>
                </a:solidFill>
                <a:latin typeface="Arial"/>
                <a:cs typeface="Arial"/>
              </a:rPr>
              <a:t>increased</a:t>
            </a:r>
            <a:r>
              <a:rPr dirty="0" sz="1700" spc="-1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700" spc="-1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585858"/>
                </a:solidFill>
                <a:latin typeface="Arial"/>
                <a:cs typeface="Arial"/>
              </a:rPr>
              <a:t>flight</a:t>
            </a:r>
            <a:r>
              <a:rPr dirty="0" sz="17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number</a:t>
            </a:r>
            <a:endParaRPr sz="1700">
              <a:latin typeface="Arial"/>
              <a:cs typeface="Arial"/>
            </a:endParaRPr>
          </a:p>
          <a:p>
            <a:pPr marL="194945" marR="292735" indent="-182880">
              <a:lnSpc>
                <a:spcPct val="70000"/>
              </a:lnSpc>
              <a:spcBef>
                <a:spcPts val="1400"/>
              </a:spcBef>
              <a:buClr>
                <a:srgbClr val="40B9D2"/>
              </a:buClr>
              <a:buChar char=""/>
              <a:tabLst>
                <a:tab pos="195580" algn="l"/>
              </a:tabLst>
            </a:pPr>
            <a:r>
              <a:rPr dirty="0" sz="1600" spc="-5">
                <a:latin typeface="Arial"/>
                <a:cs typeface="Arial"/>
              </a:rPr>
              <a:t>Payload range between 0-2500 kg has very low success rate </a:t>
            </a:r>
            <a:r>
              <a:rPr dirty="0" sz="1600" spc="-55">
                <a:latin typeface="Arial"/>
                <a:cs typeface="Arial"/>
              </a:rPr>
              <a:t>for  </a:t>
            </a:r>
            <a:r>
              <a:rPr dirty="0" sz="1600" spc="-5">
                <a:latin typeface="Arial"/>
                <a:cs typeface="Arial"/>
              </a:rPr>
              <a:t>every booster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1063" y="3730828"/>
            <a:ext cx="6158865" cy="91313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94945" marR="270510" indent="-182880">
              <a:lnSpc>
                <a:spcPct val="70000"/>
              </a:lnSpc>
              <a:spcBef>
                <a:spcPts val="640"/>
              </a:spcBef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1500" spc="-10">
                <a:latin typeface="Carlito"/>
                <a:cs typeface="Carlito"/>
              </a:rPr>
              <a:t>Payload range between 2500 </a:t>
            </a:r>
            <a:r>
              <a:rPr dirty="0" sz="1500" spc="-20">
                <a:latin typeface="Arial"/>
                <a:cs typeface="Arial"/>
              </a:rPr>
              <a:t>–</a:t>
            </a:r>
            <a:r>
              <a:rPr dirty="0" sz="1500" spc="-20">
                <a:latin typeface="Carlito"/>
                <a:cs typeface="Carlito"/>
              </a:rPr>
              <a:t>5000kg </a:t>
            </a:r>
            <a:r>
              <a:rPr dirty="0" sz="1500">
                <a:latin typeface="Carlito"/>
                <a:cs typeface="Carlito"/>
              </a:rPr>
              <a:t>, </a:t>
            </a:r>
            <a:r>
              <a:rPr dirty="0" sz="1500" spc="-10">
                <a:latin typeface="Carlito"/>
                <a:cs typeface="Carlito"/>
              </a:rPr>
              <a:t>we </a:t>
            </a:r>
            <a:r>
              <a:rPr dirty="0" sz="1500">
                <a:latin typeface="Carlito"/>
                <a:cs typeface="Carlito"/>
              </a:rPr>
              <a:t>see the </a:t>
            </a:r>
            <a:r>
              <a:rPr dirty="0" sz="1500" spc="-10">
                <a:latin typeface="Carlito"/>
                <a:cs typeface="Carlito"/>
              </a:rPr>
              <a:t>booster version </a:t>
            </a:r>
            <a:r>
              <a:rPr dirty="0" sz="1500" spc="-5">
                <a:latin typeface="Carlito"/>
                <a:cs typeface="Carlito"/>
              </a:rPr>
              <a:t>FT </a:t>
            </a:r>
            <a:r>
              <a:rPr dirty="0" sz="1500" spc="-30">
                <a:latin typeface="Carlito"/>
                <a:cs typeface="Carlito"/>
              </a:rPr>
              <a:t>has 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highest success </a:t>
            </a:r>
            <a:r>
              <a:rPr dirty="0" sz="1500" spc="-20">
                <a:latin typeface="Carlito"/>
                <a:cs typeface="Carlito"/>
              </a:rPr>
              <a:t>rate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v1.1 </a:t>
            </a:r>
            <a:r>
              <a:rPr dirty="0" sz="1500">
                <a:latin typeface="Carlito"/>
                <a:cs typeface="Carlito"/>
              </a:rPr>
              <a:t>the</a:t>
            </a:r>
            <a:r>
              <a:rPr dirty="0" sz="1500" spc="-3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lowest</a:t>
            </a:r>
            <a:endParaRPr sz="1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0B9D2"/>
              </a:buClr>
              <a:buFont typeface="Arial"/>
              <a:buChar char=""/>
            </a:pPr>
            <a:endParaRPr sz="1150">
              <a:latin typeface="Carlito"/>
              <a:cs typeface="Carlito"/>
            </a:endParaRPr>
          </a:p>
          <a:p>
            <a:pPr marL="194945" marR="5080" indent="-182880">
              <a:lnSpc>
                <a:spcPct val="70000"/>
              </a:lnSpc>
              <a:buClr>
                <a:srgbClr val="40B9D2"/>
              </a:buClr>
              <a:buFont typeface="Arial"/>
              <a:buChar char=""/>
              <a:tabLst>
                <a:tab pos="195580" algn="l"/>
              </a:tabLst>
            </a:pPr>
            <a:r>
              <a:rPr dirty="0" sz="1500" spc="-5">
                <a:latin typeface="Carlito"/>
                <a:cs typeface="Carlito"/>
              </a:rPr>
              <a:t>This </a:t>
            </a:r>
            <a:r>
              <a:rPr dirty="0" sz="1500" spc="-10">
                <a:latin typeface="Carlito"/>
                <a:cs typeface="Carlito"/>
              </a:rPr>
              <a:t>data was </a:t>
            </a:r>
            <a:r>
              <a:rPr dirty="0" sz="1500" spc="-5">
                <a:latin typeface="Carlito"/>
                <a:cs typeface="Carlito"/>
              </a:rPr>
              <a:t>used </a:t>
            </a:r>
            <a:r>
              <a:rPr dirty="0" sz="1500" spc="-10">
                <a:latin typeface="Carlito"/>
                <a:cs typeface="Carlito"/>
              </a:rPr>
              <a:t>to train </a:t>
            </a:r>
            <a:r>
              <a:rPr dirty="0" sz="1500">
                <a:latin typeface="Carlito"/>
                <a:cs typeface="Carlito"/>
              </a:rPr>
              <a:t>a ML model, decision </a:t>
            </a:r>
            <a:r>
              <a:rPr dirty="0" sz="1500" spc="-10">
                <a:latin typeface="Carlito"/>
                <a:cs typeface="Carlito"/>
              </a:rPr>
              <a:t>tree </a:t>
            </a:r>
            <a:r>
              <a:rPr dirty="0" sz="1500" spc="-15">
                <a:latin typeface="Carlito"/>
                <a:cs typeface="Carlito"/>
              </a:rPr>
              <a:t>classifier,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 spc="-5">
                <a:latin typeface="Carlito"/>
                <a:cs typeface="Carlito"/>
              </a:rPr>
              <a:t>predict </a:t>
            </a:r>
            <a:r>
              <a:rPr dirty="0" sz="1500" spc="-30">
                <a:latin typeface="Carlito"/>
                <a:cs typeface="Carlito"/>
              </a:rPr>
              <a:t>the  </a:t>
            </a:r>
            <a:r>
              <a:rPr dirty="0" sz="1500">
                <a:latin typeface="Carlito"/>
                <a:cs typeface="Carlito"/>
              </a:rPr>
              <a:t>landing </a:t>
            </a:r>
            <a:r>
              <a:rPr dirty="0" sz="1500" spc="-10">
                <a:latin typeface="Carlito"/>
                <a:cs typeface="Carlito"/>
              </a:rPr>
              <a:t>outcomes </a:t>
            </a:r>
            <a:r>
              <a:rPr dirty="0" sz="1500" spc="-5">
                <a:latin typeface="Carlito"/>
                <a:cs typeface="Carlito"/>
              </a:rPr>
              <a:t>of </a:t>
            </a:r>
            <a:r>
              <a:rPr dirty="0" sz="1500" spc="-15">
                <a:latin typeface="Carlito"/>
                <a:cs typeface="Carlito"/>
              </a:rPr>
              <a:t>rocket </a:t>
            </a:r>
            <a:r>
              <a:rPr dirty="0" sz="1500">
                <a:latin typeface="Carlito"/>
                <a:cs typeface="Carlito"/>
              </a:rPr>
              <a:t>launches </a:t>
            </a:r>
            <a:r>
              <a:rPr dirty="0" sz="1500" spc="-5">
                <a:latin typeface="Carlito"/>
                <a:cs typeface="Carlito"/>
              </a:rPr>
              <a:t>with 87 </a:t>
            </a:r>
            <a:r>
              <a:rPr dirty="0" sz="1500">
                <a:latin typeface="Carlito"/>
                <a:cs typeface="Carlito"/>
              </a:rPr>
              <a:t>% </a:t>
            </a:r>
            <a:r>
              <a:rPr dirty="0" sz="1500" spc="-5">
                <a:latin typeface="Carlito"/>
                <a:cs typeface="Carlito"/>
              </a:rPr>
              <a:t>of</a:t>
            </a:r>
            <a:r>
              <a:rPr dirty="0" sz="1500" spc="-2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accuracy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90731" y="1056132"/>
            <a:ext cx="1001394" cy="4745990"/>
          </a:xfrm>
          <a:custGeom>
            <a:avLst/>
            <a:gdLst/>
            <a:ahLst/>
            <a:cxnLst/>
            <a:rect l="l" t="t" r="r" b="b"/>
            <a:pathLst>
              <a:path w="1001395" h="4745990">
                <a:moveTo>
                  <a:pt x="1001268" y="0"/>
                </a:moveTo>
                <a:lnTo>
                  <a:pt x="0" y="4745735"/>
                </a:lnTo>
                <a:lnTo>
                  <a:pt x="1001268" y="4745735"/>
                </a:lnTo>
                <a:lnTo>
                  <a:pt x="1001268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907773" y="6426504"/>
            <a:ext cx="1790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 b="1">
                <a:solidFill>
                  <a:srgbClr val="40B9D2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703" y="3412007"/>
            <a:ext cx="528320" cy="436245"/>
          </a:xfrm>
          <a:custGeom>
            <a:avLst/>
            <a:gdLst/>
            <a:ahLst/>
            <a:cxnLst/>
            <a:rect l="l" t="t" r="r" b="b"/>
            <a:pathLst>
              <a:path w="528319" h="436245">
                <a:moveTo>
                  <a:pt x="527864" y="0"/>
                </a:moveTo>
                <a:lnTo>
                  <a:pt x="0" y="0"/>
                </a:lnTo>
                <a:lnTo>
                  <a:pt x="0" y="436204"/>
                </a:lnTo>
                <a:lnTo>
                  <a:pt x="90774" y="436204"/>
                </a:lnTo>
                <a:lnTo>
                  <a:pt x="137605" y="389468"/>
                </a:lnTo>
                <a:lnTo>
                  <a:pt x="46804" y="389468"/>
                </a:lnTo>
                <a:lnTo>
                  <a:pt x="46804" y="295996"/>
                </a:lnTo>
                <a:lnTo>
                  <a:pt x="231267" y="295996"/>
                </a:lnTo>
                <a:lnTo>
                  <a:pt x="262488" y="264838"/>
                </a:lnTo>
                <a:lnTo>
                  <a:pt x="46804" y="264838"/>
                </a:lnTo>
                <a:lnTo>
                  <a:pt x="46804" y="171366"/>
                </a:lnTo>
                <a:lnTo>
                  <a:pt x="356150" y="171366"/>
                </a:lnTo>
                <a:lnTo>
                  <a:pt x="387371" y="140208"/>
                </a:lnTo>
                <a:lnTo>
                  <a:pt x="46804" y="140208"/>
                </a:lnTo>
                <a:lnTo>
                  <a:pt x="46804" y="46736"/>
                </a:lnTo>
                <a:lnTo>
                  <a:pt x="481033" y="46736"/>
                </a:lnTo>
                <a:lnTo>
                  <a:pt x="527864" y="0"/>
                </a:lnTo>
                <a:close/>
              </a:path>
              <a:path w="528319" h="436245">
                <a:moveTo>
                  <a:pt x="231267" y="295996"/>
                </a:moveTo>
                <a:lnTo>
                  <a:pt x="202818" y="295996"/>
                </a:lnTo>
                <a:lnTo>
                  <a:pt x="202818" y="324387"/>
                </a:lnTo>
                <a:lnTo>
                  <a:pt x="231267" y="295996"/>
                </a:lnTo>
                <a:close/>
              </a:path>
              <a:path w="528319" h="436245">
                <a:moveTo>
                  <a:pt x="234021" y="171366"/>
                </a:moveTo>
                <a:lnTo>
                  <a:pt x="202818" y="171366"/>
                </a:lnTo>
                <a:lnTo>
                  <a:pt x="202818" y="264838"/>
                </a:lnTo>
                <a:lnTo>
                  <a:pt x="234021" y="264838"/>
                </a:lnTo>
                <a:lnTo>
                  <a:pt x="234021" y="171366"/>
                </a:lnTo>
                <a:close/>
              </a:path>
              <a:path w="528319" h="436245">
                <a:moveTo>
                  <a:pt x="234021" y="46736"/>
                </a:moveTo>
                <a:lnTo>
                  <a:pt x="202818" y="46736"/>
                </a:lnTo>
                <a:lnTo>
                  <a:pt x="202818" y="140208"/>
                </a:lnTo>
                <a:lnTo>
                  <a:pt x="234021" y="140208"/>
                </a:lnTo>
                <a:lnTo>
                  <a:pt x="234021" y="46736"/>
                </a:lnTo>
                <a:close/>
              </a:path>
              <a:path w="528319" h="436245">
                <a:moveTo>
                  <a:pt x="421238" y="46736"/>
                </a:moveTo>
                <a:lnTo>
                  <a:pt x="390035" y="46736"/>
                </a:lnTo>
                <a:lnTo>
                  <a:pt x="390035" y="137549"/>
                </a:lnTo>
                <a:lnTo>
                  <a:pt x="421238" y="106409"/>
                </a:lnTo>
                <a:lnTo>
                  <a:pt x="421238" y="4673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92" y="4248658"/>
            <a:ext cx="1667510" cy="3479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539750" marR="5080" indent="-527685">
              <a:lnSpc>
                <a:spcPts val="1210"/>
              </a:lnSpc>
              <a:spcBef>
                <a:spcPts val="235"/>
              </a:spcBef>
            </a:pPr>
            <a:r>
              <a:rPr dirty="0" sz="1100" spc="-50">
                <a:latin typeface="Arial"/>
                <a:cs typeface="Arial"/>
              </a:rPr>
              <a:t>Describe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how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data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sets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were  </a:t>
            </a:r>
            <a:r>
              <a:rPr dirty="0" sz="1100" spc="-25">
                <a:latin typeface="Arial"/>
                <a:cs typeface="Arial"/>
              </a:rPr>
              <a:t>collected.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8821" y="3412588"/>
            <a:ext cx="497840" cy="434975"/>
            <a:chOff x="2458821" y="3412588"/>
            <a:chExt cx="497840" cy="434975"/>
          </a:xfrm>
        </p:grpSpPr>
        <p:sp>
          <p:nvSpPr>
            <p:cNvPr id="5" name="object 5"/>
            <p:cNvSpPr/>
            <p:nvPr/>
          </p:nvSpPr>
          <p:spPr>
            <a:xfrm>
              <a:off x="2692680" y="3567813"/>
              <a:ext cx="169859" cy="145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58821" y="3412588"/>
              <a:ext cx="497840" cy="434975"/>
            </a:xfrm>
            <a:custGeom>
              <a:avLst/>
              <a:gdLst/>
              <a:ahLst/>
              <a:cxnLst/>
              <a:rect l="l" t="t" r="r" b="b"/>
              <a:pathLst>
                <a:path w="497839" h="434975">
                  <a:moveTo>
                    <a:pt x="315941" y="0"/>
                  </a:moveTo>
                  <a:lnTo>
                    <a:pt x="264921" y="4093"/>
                  </a:lnTo>
                  <a:lnTo>
                    <a:pt x="218682" y="23673"/>
                  </a:lnTo>
                  <a:lnTo>
                    <a:pt x="180889" y="55174"/>
                  </a:lnTo>
                  <a:lnTo>
                    <a:pt x="153698" y="96186"/>
                  </a:lnTo>
                  <a:lnTo>
                    <a:pt x="139270" y="144301"/>
                  </a:lnTo>
                  <a:lnTo>
                    <a:pt x="106878" y="148884"/>
                  </a:lnTo>
                  <a:lnTo>
                    <a:pt x="49873" y="178474"/>
                  </a:lnTo>
                  <a:lnTo>
                    <a:pt x="8838" y="237133"/>
                  </a:lnTo>
                  <a:lnTo>
                    <a:pt x="0" y="274948"/>
                  </a:lnTo>
                  <a:lnTo>
                    <a:pt x="1163" y="313767"/>
                  </a:lnTo>
                  <a:lnTo>
                    <a:pt x="12529" y="351576"/>
                  </a:lnTo>
                  <a:lnTo>
                    <a:pt x="33701" y="384450"/>
                  </a:lnTo>
                  <a:lnTo>
                    <a:pt x="62344" y="410062"/>
                  </a:lnTo>
                  <a:lnTo>
                    <a:pt x="96714" y="427230"/>
                  </a:lnTo>
                  <a:lnTo>
                    <a:pt x="135066" y="434767"/>
                  </a:lnTo>
                  <a:lnTo>
                    <a:pt x="137297" y="434767"/>
                  </a:lnTo>
                  <a:lnTo>
                    <a:pt x="185596" y="386469"/>
                  </a:lnTo>
                  <a:lnTo>
                    <a:pt x="137168" y="386395"/>
                  </a:lnTo>
                  <a:lnTo>
                    <a:pt x="111687" y="381297"/>
                  </a:lnTo>
                  <a:lnTo>
                    <a:pt x="69790" y="352830"/>
                  </a:lnTo>
                  <a:lnTo>
                    <a:pt x="48126" y="305818"/>
                  </a:lnTo>
                  <a:lnTo>
                    <a:pt x="47351" y="279958"/>
                  </a:lnTo>
                  <a:lnTo>
                    <a:pt x="53202" y="254757"/>
                  </a:lnTo>
                  <a:lnTo>
                    <a:pt x="65545" y="231542"/>
                  </a:lnTo>
                  <a:lnTo>
                    <a:pt x="83857" y="212885"/>
                  </a:lnTo>
                  <a:lnTo>
                    <a:pt x="106110" y="200071"/>
                  </a:lnTo>
                  <a:lnTo>
                    <a:pt x="130969" y="193645"/>
                  </a:lnTo>
                  <a:lnTo>
                    <a:pt x="184735" y="193645"/>
                  </a:lnTo>
                  <a:lnTo>
                    <a:pt x="184735" y="168215"/>
                  </a:lnTo>
                  <a:lnTo>
                    <a:pt x="191581" y="128604"/>
                  </a:lnTo>
                  <a:lnTo>
                    <a:pt x="210384" y="94225"/>
                  </a:lnTo>
                  <a:lnTo>
                    <a:pt x="239154" y="67631"/>
                  </a:lnTo>
                  <a:lnTo>
                    <a:pt x="275898" y="51374"/>
                  </a:lnTo>
                  <a:lnTo>
                    <a:pt x="315933" y="48709"/>
                  </a:lnTo>
                  <a:lnTo>
                    <a:pt x="418518" y="48709"/>
                  </a:lnTo>
                  <a:lnTo>
                    <a:pt x="407813" y="36746"/>
                  </a:lnTo>
                  <a:lnTo>
                    <a:pt x="364690" y="11332"/>
                  </a:lnTo>
                  <a:lnTo>
                    <a:pt x="315941" y="0"/>
                  </a:lnTo>
                  <a:close/>
                </a:path>
                <a:path w="497839" h="434975">
                  <a:moveTo>
                    <a:pt x="184735" y="193645"/>
                  </a:moveTo>
                  <a:lnTo>
                    <a:pt x="130969" y="193645"/>
                  </a:lnTo>
                  <a:lnTo>
                    <a:pt x="157098" y="194153"/>
                  </a:lnTo>
                  <a:lnTo>
                    <a:pt x="184735" y="198749"/>
                  </a:lnTo>
                  <a:lnTo>
                    <a:pt x="184735" y="193645"/>
                  </a:lnTo>
                  <a:close/>
                </a:path>
                <a:path w="497839" h="434975">
                  <a:moveTo>
                    <a:pt x="418518" y="48709"/>
                  </a:moveTo>
                  <a:lnTo>
                    <a:pt x="315933" y="48709"/>
                  </a:lnTo>
                  <a:lnTo>
                    <a:pt x="353586" y="59159"/>
                  </a:lnTo>
                  <a:lnTo>
                    <a:pt x="385793" y="81294"/>
                  </a:lnTo>
                  <a:lnTo>
                    <a:pt x="409490" y="113689"/>
                  </a:lnTo>
                  <a:lnTo>
                    <a:pt x="418910" y="132461"/>
                  </a:lnTo>
                  <a:lnTo>
                    <a:pt x="438451" y="125529"/>
                  </a:lnTo>
                  <a:lnTo>
                    <a:pt x="448860" y="123209"/>
                  </a:lnTo>
                  <a:lnTo>
                    <a:pt x="497171" y="74898"/>
                  </a:lnTo>
                  <a:lnTo>
                    <a:pt x="441954" y="74898"/>
                  </a:lnTo>
                  <a:lnTo>
                    <a:pt x="418518" y="48709"/>
                  </a:lnTo>
                  <a:close/>
                </a:path>
                <a:path w="497839" h="434975">
                  <a:moveTo>
                    <a:pt x="471096" y="71994"/>
                  </a:moveTo>
                  <a:lnTo>
                    <a:pt x="441954" y="74898"/>
                  </a:lnTo>
                  <a:lnTo>
                    <a:pt x="497171" y="74898"/>
                  </a:lnTo>
                  <a:lnTo>
                    <a:pt x="497300" y="74769"/>
                  </a:lnTo>
                  <a:lnTo>
                    <a:pt x="471096" y="7199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44700" y="4248658"/>
            <a:ext cx="1541780" cy="5016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 marL="12700" marR="508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latin typeface="Arial"/>
                <a:cs typeface="Arial"/>
              </a:rPr>
              <a:t>-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Data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collection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was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done  using </a:t>
            </a:r>
            <a:r>
              <a:rPr dirty="0" sz="1100" spc="-5">
                <a:latin typeface="Arial"/>
                <a:cs typeface="Arial"/>
              </a:rPr>
              <a:t>get </a:t>
            </a:r>
            <a:r>
              <a:rPr dirty="0" sz="1100" spc="-35">
                <a:latin typeface="Arial"/>
                <a:cs typeface="Arial"/>
              </a:rPr>
              <a:t>request </a:t>
            </a:r>
            <a:r>
              <a:rPr dirty="0" sz="1100" spc="20">
                <a:latin typeface="Arial"/>
                <a:cs typeface="Arial"/>
              </a:rPr>
              <a:t>to </a:t>
            </a:r>
            <a:r>
              <a:rPr dirty="0" sz="1100" spc="-10">
                <a:latin typeface="Arial"/>
                <a:cs typeface="Arial"/>
              </a:rPr>
              <a:t>the  </a:t>
            </a:r>
            <a:r>
              <a:rPr dirty="0" sz="1100" spc="-75">
                <a:latin typeface="Arial"/>
                <a:cs typeface="Arial"/>
              </a:rPr>
              <a:t>SpaceX</a:t>
            </a:r>
            <a:r>
              <a:rPr dirty="0" sz="1100" spc="-10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API.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10915" y="3380849"/>
            <a:ext cx="412750" cy="501015"/>
            <a:chOff x="4510915" y="3380849"/>
            <a:chExt cx="412750" cy="501015"/>
          </a:xfrm>
        </p:grpSpPr>
        <p:sp>
          <p:nvSpPr>
            <p:cNvPr id="9" name="object 9"/>
            <p:cNvSpPr/>
            <p:nvPr/>
          </p:nvSpPr>
          <p:spPr>
            <a:xfrm>
              <a:off x="4658831" y="3380849"/>
              <a:ext cx="264795" cy="109220"/>
            </a:xfrm>
            <a:custGeom>
              <a:avLst/>
              <a:gdLst/>
              <a:ahLst/>
              <a:cxnLst/>
              <a:rect l="l" t="t" r="r" b="b"/>
              <a:pathLst>
                <a:path w="264795" h="109220">
                  <a:moveTo>
                    <a:pt x="264692" y="0"/>
                  </a:moveTo>
                  <a:lnTo>
                    <a:pt x="0" y="0"/>
                  </a:lnTo>
                  <a:lnTo>
                    <a:pt x="0" y="109051"/>
                  </a:lnTo>
                  <a:lnTo>
                    <a:pt x="264692" y="109051"/>
                  </a:lnTo>
                  <a:lnTo>
                    <a:pt x="2646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0915" y="3793686"/>
              <a:ext cx="88011" cy="88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42055" y="3521058"/>
              <a:ext cx="273685" cy="249554"/>
            </a:xfrm>
            <a:custGeom>
              <a:avLst/>
              <a:gdLst/>
              <a:ahLst/>
              <a:cxnLst/>
              <a:rect l="l" t="t" r="r" b="b"/>
              <a:pathLst>
                <a:path w="273685" h="249554">
                  <a:moveTo>
                    <a:pt x="264692" y="0"/>
                  </a:moveTo>
                  <a:lnTo>
                    <a:pt x="233552" y="0"/>
                  </a:lnTo>
                  <a:lnTo>
                    <a:pt x="233552" y="73999"/>
                  </a:lnTo>
                  <a:lnTo>
                    <a:pt x="198519" y="109051"/>
                  </a:lnTo>
                  <a:lnTo>
                    <a:pt x="0" y="109051"/>
                  </a:lnTo>
                  <a:lnTo>
                    <a:pt x="0" y="249259"/>
                  </a:lnTo>
                  <a:lnTo>
                    <a:pt x="31140" y="249259"/>
                  </a:lnTo>
                  <a:lnTo>
                    <a:pt x="31140" y="140208"/>
                  </a:lnTo>
                  <a:lnTo>
                    <a:pt x="215257" y="140208"/>
                  </a:lnTo>
                  <a:lnTo>
                    <a:pt x="220514" y="134952"/>
                  </a:lnTo>
                  <a:lnTo>
                    <a:pt x="210197" y="124629"/>
                  </a:lnTo>
                  <a:lnTo>
                    <a:pt x="249122" y="85683"/>
                  </a:lnTo>
                  <a:lnTo>
                    <a:pt x="269784" y="85683"/>
                  </a:lnTo>
                  <a:lnTo>
                    <a:pt x="273078" y="82389"/>
                  </a:lnTo>
                  <a:lnTo>
                    <a:pt x="264692" y="73999"/>
                  </a:lnTo>
                  <a:lnTo>
                    <a:pt x="264692" y="0"/>
                  </a:lnTo>
                  <a:close/>
                </a:path>
                <a:path w="273685" h="249554">
                  <a:moveTo>
                    <a:pt x="215257" y="140208"/>
                  </a:moveTo>
                  <a:lnTo>
                    <a:pt x="198519" y="140208"/>
                  </a:lnTo>
                  <a:lnTo>
                    <a:pt x="206886" y="148580"/>
                  </a:lnTo>
                  <a:lnTo>
                    <a:pt x="215257" y="140208"/>
                  </a:lnTo>
                  <a:close/>
                </a:path>
                <a:path w="273685" h="249554">
                  <a:moveTo>
                    <a:pt x="269784" y="85683"/>
                  </a:moveTo>
                  <a:lnTo>
                    <a:pt x="249122" y="85683"/>
                  </a:lnTo>
                  <a:lnTo>
                    <a:pt x="259450" y="96016"/>
                  </a:lnTo>
                  <a:lnTo>
                    <a:pt x="269784" y="8568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940302" y="4248658"/>
            <a:ext cx="1699260" cy="9626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065" marR="5080" indent="-1270">
              <a:lnSpc>
                <a:spcPct val="91600"/>
              </a:lnSpc>
              <a:spcBef>
                <a:spcPts val="215"/>
              </a:spcBef>
            </a:pPr>
            <a:r>
              <a:rPr dirty="0" sz="1100">
                <a:latin typeface="Arial"/>
                <a:cs typeface="Arial"/>
              </a:rPr>
              <a:t>- </a:t>
            </a:r>
            <a:r>
              <a:rPr dirty="0" sz="1100" spc="-20">
                <a:latin typeface="Arial"/>
                <a:cs typeface="Arial"/>
              </a:rPr>
              <a:t>Next, </a:t>
            </a:r>
            <a:r>
              <a:rPr dirty="0" sz="1100" spc="-40">
                <a:latin typeface="Arial"/>
                <a:cs typeface="Arial"/>
              </a:rPr>
              <a:t>we </a:t>
            </a:r>
            <a:r>
              <a:rPr dirty="0" sz="1100" spc="-45">
                <a:latin typeface="Arial"/>
                <a:cs typeface="Arial"/>
              </a:rPr>
              <a:t>decoded </a:t>
            </a:r>
            <a:r>
              <a:rPr dirty="0" sz="1100" spc="-10">
                <a:latin typeface="Arial"/>
                <a:cs typeface="Arial"/>
              </a:rPr>
              <a:t>the  </a:t>
            </a:r>
            <a:r>
              <a:rPr dirty="0" sz="1100" spc="-55">
                <a:latin typeface="Arial"/>
                <a:cs typeface="Arial"/>
              </a:rPr>
              <a:t>response </a:t>
            </a:r>
            <a:r>
              <a:rPr dirty="0" sz="1100" spc="-10">
                <a:latin typeface="Arial"/>
                <a:cs typeface="Arial"/>
              </a:rPr>
              <a:t>content </a:t>
            </a:r>
            <a:r>
              <a:rPr dirty="0" sz="1100" spc="-90">
                <a:latin typeface="Arial"/>
                <a:cs typeface="Arial"/>
              </a:rPr>
              <a:t>as </a:t>
            </a:r>
            <a:r>
              <a:rPr dirty="0" sz="1100" spc="-75">
                <a:latin typeface="Arial"/>
                <a:cs typeface="Arial"/>
              </a:rPr>
              <a:t>a </a:t>
            </a:r>
            <a:r>
              <a:rPr dirty="0" sz="1100" spc="-80">
                <a:latin typeface="Arial"/>
                <a:cs typeface="Arial"/>
              </a:rPr>
              <a:t>Json  </a:t>
            </a:r>
            <a:r>
              <a:rPr dirty="0" sz="1100" spc="-40">
                <a:latin typeface="Arial"/>
                <a:cs typeface="Arial"/>
              </a:rPr>
              <a:t>using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.json()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function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call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and  </a:t>
            </a:r>
            <a:r>
              <a:rPr dirty="0" sz="1100">
                <a:latin typeface="Arial"/>
                <a:cs typeface="Arial"/>
              </a:rPr>
              <a:t>turn </a:t>
            </a:r>
            <a:r>
              <a:rPr dirty="0" sz="1100" spc="40">
                <a:latin typeface="Arial"/>
                <a:cs typeface="Arial"/>
              </a:rPr>
              <a:t>it </a:t>
            </a:r>
            <a:r>
              <a:rPr dirty="0" sz="1100" spc="5">
                <a:latin typeface="Arial"/>
                <a:cs typeface="Arial"/>
              </a:rPr>
              <a:t>into </a:t>
            </a:r>
            <a:r>
              <a:rPr dirty="0" sz="1100" spc="-75">
                <a:latin typeface="Arial"/>
                <a:cs typeface="Arial"/>
              </a:rPr>
              <a:t>a </a:t>
            </a:r>
            <a:r>
              <a:rPr dirty="0" sz="1100" spc="-55">
                <a:latin typeface="Arial"/>
                <a:cs typeface="Arial"/>
              </a:rPr>
              <a:t>pandas  </a:t>
            </a:r>
            <a:r>
              <a:rPr dirty="0" sz="1100" spc="-25">
                <a:latin typeface="Arial"/>
                <a:cs typeface="Arial"/>
              </a:rPr>
              <a:t>dataframe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using</a:t>
            </a:r>
            <a:endParaRPr sz="1100">
              <a:latin typeface="Arial"/>
              <a:cs typeface="Arial"/>
            </a:endParaRPr>
          </a:p>
          <a:p>
            <a:pPr algn="ctr" marR="15875">
              <a:lnSpc>
                <a:spcPts val="1210"/>
              </a:lnSpc>
            </a:pPr>
            <a:r>
              <a:rPr dirty="0" sz="1100" spc="-35">
                <a:latin typeface="Arial"/>
                <a:cs typeface="Arial"/>
              </a:rPr>
              <a:t>.json_normalize().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7099" y="3334113"/>
            <a:ext cx="436880" cy="511809"/>
            <a:chOff x="6547099" y="3334113"/>
            <a:chExt cx="436880" cy="511809"/>
          </a:xfrm>
        </p:grpSpPr>
        <p:sp>
          <p:nvSpPr>
            <p:cNvPr id="14" name="object 14"/>
            <p:cNvSpPr/>
            <p:nvPr/>
          </p:nvSpPr>
          <p:spPr>
            <a:xfrm>
              <a:off x="6547091" y="3334118"/>
              <a:ext cx="436880" cy="280670"/>
            </a:xfrm>
            <a:custGeom>
              <a:avLst/>
              <a:gdLst/>
              <a:ahLst/>
              <a:cxnLst/>
              <a:rect l="l" t="t" r="r" b="b"/>
              <a:pathLst>
                <a:path w="436879" h="280670">
                  <a:moveTo>
                    <a:pt x="376745" y="135293"/>
                  </a:moveTo>
                  <a:lnTo>
                    <a:pt x="347205" y="143725"/>
                  </a:lnTo>
                  <a:lnTo>
                    <a:pt x="287274" y="152603"/>
                  </a:lnTo>
                  <a:lnTo>
                    <a:pt x="218427" y="155790"/>
                  </a:lnTo>
                  <a:lnTo>
                    <a:pt x="149580" y="152603"/>
                  </a:lnTo>
                  <a:lnTo>
                    <a:pt x="89636" y="143725"/>
                  </a:lnTo>
                  <a:lnTo>
                    <a:pt x="42291" y="130213"/>
                  </a:lnTo>
                  <a:lnTo>
                    <a:pt x="11188" y="113118"/>
                  </a:lnTo>
                  <a:lnTo>
                    <a:pt x="0" y="93472"/>
                  </a:lnTo>
                  <a:lnTo>
                    <a:pt x="0" y="218109"/>
                  </a:lnTo>
                  <a:lnTo>
                    <a:pt x="42291" y="254850"/>
                  </a:lnTo>
                  <a:lnTo>
                    <a:pt x="89636" y="268351"/>
                  </a:lnTo>
                  <a:lnTo>
                    <a:pt x="149580" y="277228"/>
                  </a:lnTo>
                  <a:lnTo>
                    <a:pt x="218427" y="280416"/>
                  </a:lnTo>
                  <a:lnTo>
                    <a:pt x="231952" y="279793"/>
                  </a:lnTo>
                  <a:lnTo>
                    <a:pt x="356209" y="155790"/>
                  </a:lnTo>
                  <a:lnTo>
                    <a:pt x="376745" y="135293"/>
                  </a:lnTo>
                  <a:close/>
                </a:path>
                <a:path w="436879" h="280670">
                  <a:moveTo>
                    <a:pt x="436841" y="62318"/>
                  </a:moveTo>
                  <a:lnTo>
                    <a:pt x="394703" y="25514"/>
                  </a:lnTo>
                  <a:lnTo>
                    <a:pt x="347421" y="12026"/>
                  </a:lnTo>
                  <a:lnTo>
                    <a:pt x="287464" y="3175"/>
                  </a:lnTo>
                  <a:lnTo>
                    <a:pt x="218427" y="0"/>
                  </a:lnTo>
                  <a:lnTo>
                    <a:pt x="149377" y="3175"/>
                  </a:lnTo>
                  <a:lnTo>
                    <a:pt x="89420" y="12026"/>
                  </a:lnTo>
                  <a:lnTo>
                    <a:pt x="42138" y="25514"/>
                  </a:lnTo>
                  <a:lnTo>
                    <a:pt x="11137" y="42621"/>
                  </a:lnTo>
                  <a:lnTo>
                    <a:pt x="0" y="62318"/>
                  </a:lnTo>
                  <a:lnTo>
                    <a:pt x="11137" y="82016"/>
                  </a:lnTo>
                  <a:lnTo>
                    <a:pt x="42138" y="99123"/>
                  </a:lnTo>
                  <a:lnTo>
                    <a:pt x="89420" y="112610"/>
                  </a:lnTo>
                  <a:lnTo>
                    <a:pt x="149377" y="121450"/>
                  </a:lnTo>
                  <a:lnTo>
                    <a:pt x="218427" y="124637"/>
                  </a:lnTo>
                  <a:lnTo>
                    <a:pt x="287464" y="121450"/>
                  </a:lnTo>
                  <a:lnTo>
                    <a:pt x="347421" y="112610"/>
                  </a:lnTo>
                  <a:lnTo>
                    <a:pt x="394703" y="99123"/>
                  </a:lnTo>
                  <a:lnTo>
                    <a:pt x="425704" y="82016"/>
                  </a:lnTo>
                  <a:lnTo>
                    <a:pt x="436841" y="6231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47099" y="3583373"/>
              <a:ext cx="200914" cy="2620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60745" y="4248658"/>
            <a:ext cx="1609090" cy="6546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>
              <a:lnSpc>
                <a:spcPct val="91600"/>
              </a:lnSpc>
              <a:spcBef>
                <a:spcPts val="215"/>
              </a:spcBef>
            </a:pPr>
            <a:r>
              <a:rPr dirty="0" sz="1100">
                <a:latin typeface="Arial"/>
                <a:cs typeface="Arial"/>
              </a:rPr>
              <a:t>-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We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15">
                <a:latin typeface="Arial"/>
                <a:cs typeface="Arial"/>
              </a:rPr>
              <a:t>then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cleaned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the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data,  </a:t>
            </a:r>
            <a:r>
              <a:rPr dirty="0" sz="1100" spc="-50">
                <a:latin typeface="Arial"/>
                <a:cs typeface="Arial"/>
              </a:rPr>
              <a:t>checked </a:t>
            </a:r>
            <a:r>
              <a:rPr dirty="0" sz="1100" spc="5">
                <a:latin typeface="Arial"/>
                <a:cs typeface="Arial"/>
              </a:rPr>
              <a:t>for</a:t>
            </a:r>
            <a:r>
              <a:rPr dirty="0" sz="1100" spc="-23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missing </a:t>
            </a:r>
            <a:r>
              <a:rPr dirty="0" sz="1100" spc="-55">
                <a:latin typeface="Arial"/>
                <a:cs typeface="Arial"/>
              </a:rPr>
              <a:t>values  </a:t>
            </a:r>
            <a:r>
              <a:rPr dirty="0" sz="1100" spc="-40">
                <a:latin typeface="Arial"/>
                <a:cs typeface="Arial"/>
              </a:rPr>
              <a:t>and </a:t>
            </a:r>
            <a:r>
              <a:rPr dirty="0" sz="1100" spc="15">
                <a:latin typeface="Arial"/>
                <a:cs typeface="Arial"/>
              </a:rPr>
              <a:t>fill </a:t>
            </a:r>
            <a:r>
              <a:rPr dirty="0" sz="1100" spc="-15">
                <a:latin typeface="Arial"/>
                <a:cs typeface="Arial"/>
              </a:rPr>
              <a:t>in </a:t>
            </a:r>
            <a:r>
              <a:rPr dirty="0" sz="1100" spc="-40">
                <a:latin typeface="Arial"/>
                <a:cs typeface="Arial"/>
              </a:rPr>
              <a:t>missing </a:t>
            </a:r>
            <a:r>
              <a:rPr dirty="0" sz="1100" spc="-55">
                <a:latin typeface="Arial"/>
                <a:cs typeface="Arial"/>
              </a:rPr>
              <a:t>values  </a:t>
            </a:r>
            <a:r>
              <a:rPr dirty="0" sz="1100" spc="-35">
                <a:latin typeface="Arial"/>
                <a:cs typeface="Arial"/>
              </a:rPr>
              <a:t>where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necessary.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35238" y="3384744"/>
            <a:ext cx="535940" cy="452755"/>
          </a:xfrm>
          <a:custGeom>
            <a:avLst/>
            <a:gdLst/>
            <a:ahLst/>
            <a:cxnLst/>
            <a:rect l="l" t="t" r="r" b="b"/>
            <a:pathLst>
              <a:path w="535940" h="452754">
                <a:moveTo>
                  <a:pt x="498082" y="0"/>
                </a:moveTo>
                <a:lnTo>
                  <a:pt x="461021" y="9797"/>
                </a:lnTo>
                <a:lnTo>
                  <a:pt x="427024" y="34273"/>
                </a:lnTo>
                <a:lnTo>
                  <a:pt x="398545" y="66051"/>
                </a:lnTo>
                <a:lnTo>
                  <a:pt x="378037" y="97756"/>
                </a:lnTo>
                <a:lnTo>
                  <a:pt x="328334" y="111361"/>
                </a:lnTo>
                <a:lnTo>
                  <a:pt x="281052" y="130855"/>
                </a:lnTo>
                <a:lnTo>
                  <a:pt x="236681" y="155918"/>
                </a:lnTo>
                <a:lnTo>
                  <a:pt x="195714" y="186232"/>
                </a:lnTo>
                <a:lnTo>
                  <a:pt x="158642" y="221476"/>
                </a:lnTo>
                <a:lnTo>
                  <a:pt x="125956" y="261333"/>
                </a:lnTo>
                <a:lnTo>
                  <a:pt x="0" y="387521"/>
                </a:lnTo>
                <a:lnTo>
                  <a:pt x="6" y="394077"/>
                </a:lnTo>
                <a:lnTo>
                  <a:pt x="5988" y="400061"/>
                </a:lnTo>
                <a:lnTo>
                  <a:pt x="11359" y="401152"/>
                </a:lnTo>
                <a:lnTo>
                  <a:pt x="52542" y="401152"/>
                </a:lnTo>
                <a:lnTo>
                  <a:pt x="52549" y="448076"/>
                </a:lnTo>
                <a:lnTo>
                  <a:pt x="57188" y="452718"/>
                </a:lnTo>
                <a:lnTo>
                  <a:pt x="65647" y="452711"/>
                </a:lnTo>
                <a:lnTo>
                  <a:pt x="70215" y="449680"/>
                </a:lnTo>
                <a:lnTo>
                  <a:pt x="169396" y="350443"/>
                </a:lnTo>
                <a:lnTo>
                  <a:pt x="188508" y="358771"/>
                </a:lnTo>
                <a:lnTo>
                  <a:pt x="535785" y="11500"/>
                </a:lnTo>
                <a:lnTo>
                  <a:pt x="520972" y="3740"/>
                </a:lnTo>
                <a:lnTo>
                  <a:pt x="49808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91398" y="4248658"/>
            <a:ext cx="1697355" cy="6546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 indent="-1905">
              <a:lnSpc>
                <a:spcPct val="91600"/>
              </a:lnSpc>
              <a:spcBef>
                <a:spcPts val="215"/>
              </a:spcBef>
            </a:pPr>
            <a:r>
              <a:rPr dirty="0" sz="1100">
                <a:latin typeface="Arial"/>
                <a:cs typeface="Arial"/>
              </a:rPr>
              <a:t>- </a:t>
            </a:r>
            <a:r>
              <a:rPr dirty="0" sz="1100" spc="-35">
                <a:latin typeface="Arial"/>
                <a:cs typeface="Arial"/>
              </a:rPr>
              <a:t>In </a:t>
            </a:r>
            <a:r>
              <a:rPr dirty="0" sz="1100" spc="-15">
                <a:latin typeface="Arial"/>
                <a:cs typeface="Arial"/>
              </a:rPr>
              <a:t>addition, </a:t>
            </a:r>
            <a:r>
              <a:rPr dirty="0" sz="1100" spc="-40">
                <a:latin typeface="Arial"/>
                <a:cs typeface="Arial"/>
              </a:rPr>
              <a:t>we </a:t>
            </a:r>
            <a:r>
              <a:rPr dirty="0" sz="1100" spc="-20">
                <a:latin typeface="Arial"/>
                <a:cs typeface="Arial"/>
              </a:rPr>
              <a:t>performed  </a:t>
            </a:r>
            <a:r>
              <a:rPr dirty="0" sz="1100" spc="-35">
                <a:latin typeface="Arial"/>
                <a:cs typeface="Arial"/>
              </a:rPr>
              <a:t>web </a:t>
            </a:r>
            <a:r>
              <a:rPr dirty="0" sz="1100" spc="-45">
                <a:latin typeface="Arial"/>
                <a:cs typeface="Arial"/>
              </a:rPr>
              <a:t>scraping </a:t>
            </a:r>
            <a:r>
              <a:rPr dirty="0" sz="1100" spc="5">
                <a:latin typeface="Arial"/>
                <a:cs typeface="Arial"/>
              </a:rPr>
              <a:t>from</a:t>
            </a:r>
            <a:r>
              <a:rPr dirty="0" sz="1100" spc="-24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Wikipedia  </a:t>
            </a:r>
            <a:r>
              <a:rPr dirty="0" sz="1100" spc="5">
                <a:latin typeface="Arial"/>
                <a:cs typeface="Arial"/>
              </a:rPr>
              <a:t>for </a:t>
            </a:r>
            <a:r>
              <a:rPr dirty="0" sz="1100" spc="-55">
                <a:latin typeface="Arial"/>
                <a:cs typeface="Arial"/>
              </a:rPr>
              <a:t>Falcon </a:t>
            </a:r>
            <a:r>
              <a:rPr dirty="0" sz="1100" spc="-35">
                <a:latin typeface="Arial"/>
                <a:cs typeface="Arial"/>
              </a:rPr>
              <a:t>9 </a:t>
            </a:r>
            <a:r>
              <a:rPr dirty="0" sz="1100" spc="-40">
                <a:latin typeface="Arial"/>
                <a:cs typeface="Arial"/>
              </a:rPr>
              <a:t>launch records  </a:t>
            </a:r>
            <a:r>
              <a:rPr dirty="0" sz="1100" spc="10">
                <a:latin typeface="Arial"/>
                <a:cs typeface="Arial"/>
              </a:rPr>
              <a:t>with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BeautifulSoup.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60745" y="3420575"/>
            <a:ext cx="532130" cy="399415"/>
          </a:xfrm>
          <a:custGeom>
            <a:avLst/>
            <a:gdLst/>
            <a:ahLst/>
            <a:cxnLst/>
            <a:rect l="l" t="t" r="r" b="b"/>
            <a:pathLst>
              <a:path w="532129" h="399414">
                <a:moveTo>
                  <a:pt x="262148" y="298898"/>
                </a:moveTo>
                <a:lnTo>
                  <a:pt x="253015" y="299111"/>
                </a:lnTo>
                <a:lnTo>
                  <a:pt x="182949" y="299111"/>
                </a:lnTo>
                <a:lnTo>
                  <a:pt x="170140" y="309627"/>
                </a:lnTo>
                <a:lnTo>
                  <a:pt x="156383" y="318974"/>
                </a:lnTo>
                <a:lnTo>
                  <a:pt x="141895" y="327153"/>
                </a:lnTo>
                <a:lnTo>
                  <a:pt x="126897" y="334163"/>
                </a:lnTo>
                <a:lnTo>
                  <a:pt x="126897" y="360647"/>
                </a:lnTo>
                <a:lnTo>
                  <a:pt x="129913" y="375934"/>
                </a:lnTo>
                <a:lnTo>
                  <a:pt x="138185" y="388300"/>
                </a:lnTo>
                <a:lnTo>
                  <a:pt x="150544" y="396576"/>
                </a:lnTo>
                <a:lnTo>
                  <a:pt x="162171" y="398873"/>
                </a:lnTo>
                <a:lnTo>
                  <a:pt x="204747" y="356297"/>
                </a:lnTo>
                <a:lnTo>
                  <a:pt x="204747" y="322479"/>
                </a:lnTo>
                <a:lnTo>
                  <a:pt x="238566" y="322479"/>
                </a:lnTo>
                <a:lnTo>
                  <a:pt x="262148" y="298898"/>
                </a:lnTo>
                <a:close/>
              </a:path>
              <a:path w="532129" h="399414">
                <a:moveTo>
                  <a:pt x="242116" y="8568"/>
                </a:moveTo>
                <a:lnTo>
                  <a:pt x="185146" y="13311"/>
                </a:lnTo>
                <a:lnTo>
                  <a:pt x="142868" y="26800"/>
                </a:lnTo>
                <a:lnTo>
                  <a:pt x="103965" y="47919"/>
                </a:lnTo>
                <a:lnTo>
                  <a:pt x="69579" y="75556"/>
                </a:lnTo>
                <a:lnTo>
                  <a:pt x="40848" y="108597"/>
                </a:lnTo>
                <a:lnTo>
                  <a:pt x="18915" y="145928"/>
                </a:lnTo>
                <a:lnTo>
                  <a:pt x="4918" y="186436"/>
                </a:lnTo>
                <a:lnTo>
                  <a:pt x="0" y="229007"/>
                </a:lnTo>
                <a:lnTo>
                  <a:pt x="0" y="244586"/>
                </a:lnTo>
                <a:lnTo>
                  <a:pt x="15667" y="282948"/>
                </a:lnTo>
                <a:lnTo>
                  <a:pt x="35811" y="301448"/>
                </a:lnTo>
                <a:lnTo>
                  <a:pt x="35811" y="359089"/>
                </a:lnTo>
                <a:lnTo>
                  <a:pt x="38828" y="374376"/>
                </a:lnTo>
                <a:lnTo>
                  <a:pt x="47099" y="386742"/>
                </a:lnTo>
                <a:lnTo>
                  <a:pt x="59458" y="395018"/>
                </a:lnTo>
                <a:lnTo>
                  <a:pt x="74736" y="398036"/>
                </a:lnTo>
                <a:lnTo>
                  <a:pt x="90015" y="395018"/>
                </a:lnTo>
                <a:lnTo>
                  <a:pt x="102374" y="386742"/>
                </a:lnTo>
                <a:lnTo>
                  <a:pt x="110645" y="374376"/>
                </a:lnTo>
                <a:lnTo>
                  <a:pt x="113662" y="359089"/>
                </a:lnTo>
                <a:lnTo>
                  <a:pt x="113662" y="322479"/>
                </a:lnTo>
                <a:lnTo>
                  <a:pt x="156310" y="300766"/>
                </a:lnTo>
                <a:lnTo>
                  <a:pt x="185674" y="274964"/>
                </a:lnTo>
                <a:lnTo>
                  <a:pt x="187650" y="271848"/>
                </a:lnTo>
                <a:lnTo>
                  <a:pt x="34254" y="271848"/>
                </a:lnTo>
                <a:lnTo>
                  <a:pt x="29583" y="266396"/>
                </a:lnTo>
                <a:lnTo>
                  <a:pt x="26469" y="260164"/>
                </a:lnTo>
                <a:lnTo>
                  <a:pt x="22576" y="248480"/>
                </a:lnTo>
                <a:lnTo>
                  <a:pt x="21798" y="243028"/>
                </a:lnTo>
                <a:lnTo>
                  <a:pt x="21905" y="229007"/>
                </a:lnTo>
                <a:lnTo>
                  <a:pt x="27669" y="186985"/>
                </a:lnTo>
                <a:lnTo>
                  <a:pt x="44177" y="146433"/>
                </a:lnTo>
                <a:lnTo>
                  <a:pt x="69659" y="109709"/>
                </a:lnTo>
                <a:lnTo>
                  <a:pt x="102454" y="78395"/>
                </a:lnTo>
                <a:lnTo>
                  <a:pt x="140900" y="54071"/>
                </a:lnTo>
                <a:lnTo>
                  <a:pt x="183337" y="38317"/>
                </a:lnTo>
                <a:lnTo>
                  <a:pt x="228102" y="32715"/>
                </a:lnTo>
                <a:lnTo>
                  <a:pt x="338651" y="32715"/>
                </a:lnTo>
                <a:lnTo>
                  <a:pt x="354999" y="30378"/>
                </a:lnTo>
                <a:lnTo>
                  <a:pt x="431643" y="30378"/>
                </a:lnTo>
                <a:lnTo>
                  <a:pt x="431293" y="24925"/>
                </a:lnTo>
                <a:lnTo>
                  <a:pt x="521600" y="24926"/>
                </a:lnTo>
                <a:lnTo>
                  <a:pt x="485789" y="10905"/>
                </a:lnTo>
                <a:lnTo>
                  <a:pt x="480753" y="9347"/>
                </a:lnTo>
                <a:lnTo>
                  <a:pt x="310624" y="9347"/>
                </a:lnTo>
                <a:lnTo>
                  <a:pt x="242116" y="8568"/>
                </a:lnTo>
                <a:close/>
              </a:path>
              <a:path w="532129" h="399414">
                <a:moveTo>
                  <a:pt x="130789" y="162018"/>
                </a:moveTo>
                <a:lnTo>
                  <a:pt x="95598" y="170234"/>
                </a:lnTo>
                <a:lnTo>
                  <a:pt x="66465" y="189768"/>
                </a:lnTo>
                <a:lnTo>
                  <a:pt x="45944" y="218211"/>
                </a:lnTo>
                <a:lnTo>
                  <a:pt x="36589" y="253154"/>
                </a:lnTo>
                <a:lnTo>
                  <a:pt x="36589" y="271848"/>
                </a:lnTo>
                <a:lnTo>
                  <a:pt x="187650" y="271848"/>
                </a:lnTo>
                <a:lnTo>
                  <a:pt x="202777" y="247994"/>
                </a:lnTo>
                <a:lnTo>
                  <a:pt x="208640" y="222775"/>
                </a:lnTo>
                <a:lnTo>
                  <a:pt x="206000" y="204848"/>
                </a:lnTo>
                <a:lnTo>
                  <a:pt x="195113" y="183926"/>
                </a:lnTo>
                <a:lnTo>
                  <a:pt x="171527" y="167240"/>
                </a:lnTo>
                <a:lnTo>
                  <a:pt x="130789" y="162018"/>
                </a:lnTo>
                <a:close/>
              </a:path>
              <a:path w="532129" h="399414">
                <a:moveTo>
                  <a:pt x="431643" y="30378"/>
                </a:moveTo>
                <a:lnTo>
                  <a:pt x="354999" y="30378"/>
                </a:lnTo>
                <a:lnTo>
                  <a:pt x="332697" y="88019"/>
                </a:lnTo>
                <a:lnTo>
                  <a:pt x="323062" y="148652"/>
                </a:lnTo>
                <a:lnTo>
                  <a:pt x="322321" y="206480"/>
                </a:lnTo>
                <a:lnTo>
                  <a:pt x="324954" y="236092"/>
                </a:lnTo>
                <a:lnTo>
                  <a:pt x="461101" y="99947"/>
                </a:lnTo>
                <a:lnTo>
                  <a:pt x="449541" y="84798"/>
                </a:lnTo>
                <a:lnTo>
                  <a:pt x="433411" y="57927"/>
                </a:lnTo>
                <a:lnTo>
                  <a:pt x="431643" y="30378"/>
                </a:lnTo>
                <a:close/>
              </a:path>
              <a:path w="532129" h="399414">
                <a:moveTo>
                  <a:pt x="521600" y="24926"/>
                </a:moveTo>
                <a:lnTo>
                  <a:pt x="431293" y="24925"/>
                </a:lnTo>
                <a:lnTo>
                  <a:pt x="442959" y="25948"/>
                </a:lnTo>
                <a:lnTo>
                  <a:pt x="454551" y="27847"/>
                </a:lnTo>
                <a:lnTo>
                  <a:pt x="465998" y="30621"/>
                </a:lnTo>
                <a:lnTo>
                  <a:pt x="477225" y="34273"/>
                </a:lnTo>
                <a:lnTo>
                  <a:pt x="512785" y="48265"/>
                </a:lnTo>
                <a:lnTo>
                  <a:pt x="532038" y="29012"/>
                </a:lnTo>
                <a:lnTo>
                  <a:pt x="521600" y="24926"/>
                </a:lnTo>
                <a:close/>
              </a:path>
              <a:path w="532129" h="399414">
                <a:moveTo>
                  <a:pt x="338651" y="32715"/>
                </a:moveTo>
                <a:lnTo>
                  <a:pt x="240559" y="32715"/>
                </a:lnTo>
                <a:lnTo>
                  <a:pt x="309846" y="33494"/>
                </a:lnTo>
                <a:lnTo>
                  <a:pt x="323664" y="33396"/>
                </a:lnTo>
                <a:lnTo>
                  <a:pt x="331741" y="33165"/>
                </a:lnTo>
                <a:lnTo>
                  <a:pt x="338651" y="32715"/>
                </a:lnTo>
                <a:close/>
              </a:path>
              <a:path w="532129" h="399414">
                <a:moveTo>
                  <a:pt x="418837" y="0"/>
                </a:moveTo>
                <a:lnTo>
                  <a:pt x="337094" y="8568"/>
                </a:lnTo>
                <a:lnTo>
                  <a:pt x="331753" y="9018"/>
                </a:lnTo>
                <a:lnTo>
                  <a:pt x="324735" y="9249"/>
                </a:lnTo>
                <a:lnTo>
                  <a:pt x="310624" y="9347"/>
                </a:lnTo>
                <a:lnTo>
                  <a:pt x="480753" y="9347"/>
                </a:lnTo>
                <a:lnTo>
                  <a:pt x="469306" y="5805"/>
                </a:lnTo>
                <a:lnTo>
                  <a:pt x="452605" y="2239"/>
                </a:lnTo>
                <a:lnTo>
                  <a:pt x="435757" y="279"/>
                </a:lnTo>
                <a:lnTo>
                  <a:pt x="41883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869169" y="4248658"/>
            <a:ext cx="1689735" cy="8083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 indent="-1270">
              <a:lnSpc>
                <a:spcPct val="91600"/>
              </a:lnSpc>
              <a:spcBef>
                <a:spcPts val="215"/>
              </a:spcBef>
            </a:pPr>
            <a:r>
              <a:rPr dirty="0" sz="1100">
                <a:latin typeface="Arial"/>
                <a:cs typeface="Arial"/>
              </a:rPr>
              <a:t>- </a:t>
            </a:r>
            <a:r>
              <a:rPr dirty="0" sz="1100" spc="-55">
                <a:latin typeface="Arial"/>
                <a:cs typeface="Arial"/>
              </a:rPr>
              <a:t>The </a:t>
            </a:r>
            <a:r>
              <a:rPr dirty="0" sz="1100" spc="-25">
                <a:latin typeface="Arial"/>
                <a:cs typeface="Arial"/>
              </a:rPr>
              <a:t>objective </a:t>
            </a:r>
            <a:r>
              <a:rPr dirty="0" sz="1100" spc="-65">
                <a:latin typeface="Arial"/>
                <a:cs typeface="Arial"/>
              </a:rPr>
              <a:t>was </a:t>
            </a:r>
            <a:r>
              <a:rPr dirty="0" sz="1100" spc="20">
                <a:latin typeface="Arial"/>
                <a:cs typeface="Arial"/>
              </a:rPr>
              <a:t>to  </a:t>
            </a:r>
            <a:r>
              <a:rPr dirty="0" sz="1100" spc="-20">
                <a:latin typeface="Arial"/>
                <a:cs typeface="Arial"/>
              </a:rPr>
              <a:t>extract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the</a:t>
            </a:r>
            <a:r>
              <a:rPr dirty="0" sz="1100" spc="-9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launch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records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 spc="-90">
                <a:latin typeface="Arial"/>
                <a:cs typeface="Arial"/>
              </a:rPr>
              <a:t>as  </a:t>
            </a:r>
            <a:r>
              <a:rPr dirty="0" sz="1100" spc="-45">
                <a:latin typeface="Arial"/>
                <a:cs typeface="Arial"/>
              </a:rPr>
              <a:t>HTML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table,</a:t>
            </a:r>
            <a:r>
              <a:rPr dirty="0" sz="1100" spc="-9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parse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the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table  </a:t>
            </a:r>
            <a:r>
              <a:rPr dirty="0" sz="1100" spc="-45">
                <a:latin typeface="Arial"/>
                <a:cs typeface="Arial"/>
              </a:rPr>
              <a:t>and </a:t>
            </a:r>
            <a:r>
              <a:rPr dirty="0" sz="1100" spc="-25">
                <a:latin typeface="Arial"/>
                <a:cs typeface="Arial"/>
              </a:rPr>
              <a:t>convert </a:t>
            </a:r>
            <a:r>
              <a:rPr dirty="0" sz="1100" spc="40">
                <a:latin typeface="Arial"/>
                <a:cs typeface="Arial"/>
              </a:rPr>
              <a:t>it </a:t>
            </a:r>
            <a:r>
              <a:rPr dirty="0" sz="1100" spc="20">
                <a:latin typeface="Arial"/>
                <a:cs typeface="Arial"/>
              </a:rPr>
              <a:t>to </a:t>
            </a:r>
            <a:r>
              <a:rPr dirty="0" sz="1100" spc="-75">
                <a:latin typeface="Arial"/>
                <a:cs typeface="Arial"/>
              </a:rPr>
              <a:t>a </a:t>
            </a:r>
            <a:r>
              <a:rPr dirty="0" sz="1100" spc="-55">
                <a:latin typeface="Arial"/>
                <a:cs typeface="Arial"/>
              </a:rPr>
              <a:t>pandas  </a:t>
            </a:r>
            <a:r>
              <a:rPr dirty="0" sz="1100" spc="-25">
                <a:latin typeface="Arial"/>
                <a:cs typeface="Arial"/>
              </a:rPr>
              <a:t>dataframe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5">
                <a:latin typeface="Arial"/>
                <a:cs typeface="Arial"/>
              </a:rPr>
              <a:t>for</a:t>
            </a:r>
            <a:r>
              <a:rPr dirty="0" sz="1100" spc="-9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future</a:t>
            </a:r>
            <a:r>
              <a:rPr dirty="0" sz="1100" spc="-10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50954" y="6465650"/>
            <a:ext cx="16192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fld id="{81D60167-4931-47E6-BA6A-407CBD079E47}" type="slidenum">
              <a:rPr dirty="0" sz="1200" b="1">
                <a:solidFill>
                  <a:srgbClr val="40B9D2"/>
                </a:solidFill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1374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75">
                <a:solidFill>
                  <a:srgbClr val="1C7CDB"/>
                </a:solidFill>
              </a:rPr>
              <a:t>Ap</a:t>
            </a:r>
            <a:r>
              <a:rPr dirty="0" sz="4400" spc="-235">
                <a:solidFill>
                  <a:srgbClr val="1C7CDB"/>
                </a:solidFill>
              </a:rPr>
              <a:t>p</a:t>
            </a:r>
            <a:r>
              <a:rPr dirty="0" sz="4400" spc="-200">
                <a:solidFill>
                  <a:srgbClr val="1C7CDB"/>
                </a:solidFill>
              </a:rPr>
              <a:t>endix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665366"/>
            <a:ext cx="7668259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SQL </a:t>
            </a: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query of launch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sites beginning </a:t>
            </a: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"CCA"</a:t>
            </a:r>
            <a:endParaRPr sz="22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Github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repo:</a:t>
            </a:r>
            <a:r>
              <a:rPr dirty="0" sz="2200" spc="-6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heavy" sz="2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https://github.com/singulritarian7/Capstone-Spacex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C7CDB"/>
                </a:solidFill>
                <a:latin typeface="Carlito"/>
                <a:cs typeface="Carlito"/>
              </a:rPr>
              <a:t>71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0036" y="2857500"/>
            <a:ext cx="10096500" cy="3625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8951"/>
            <a:ext cx="3444240" cy="5331460"/>
          </a:xfrm>
          <a:custGeom>
            <a:avLst/>
            <a:gdLst/>
            <a:ahLst/>
            <a:cxnLst/>
            <a:rect l="l" t="t" r="r" b="b"/>
            <a:pathLst>
              <a:path w="3444240" h="5331460">
                <a:moveTo>
                  <a:pt x="3444240" y="0"/>
                </a:moveTo>
                <a:lnTo>
                  <a:pt x="0" y="0"/>
                </a:lnTo>
                <a:lnTo>
                  <a:pt x="0" y="5330952"/>
                </a:lnTo>
                <a:lnTo>
                  <a:pt x="3444240" y="5330952"/>
                </a:lnTo>
                <a:lnTo>
                  <a:pt x="3444240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726745" y="758951"/>
            <a:ext cx="5470525" cy="5331460"/>
            <a:chOff x="6726745" y="758951"/>
            <a:chExt cx="5470525" cy="5331460"/>
          </a:xfrm>
        </p:grpSpPr>
        <p:sp>
          <p:nvSpPr>
            <p:cNvPr id="5" name="object 5"/>
            <p:cNvSpPr/>
            <p:nvPr/>
          </p:nvSpPr>
          <p:spPr>
            <a:xfrm>
              <a:off x="11815571" y="758951"/>
              <a:ext cx="376555" cy="5331460"/>
            </a:xfrm>
            <a:custGeom>
              <a:avLst/>
              <a:gdLst/>
              <a:ahLst/>
              <a:cxnLst/>
              <a:rect l="l" t="t" r="r" b="b"/>
              <a:pathLst>
                <a:path w="376554" h="5331460">
                  <a:moveTo>
                    <a:pt x="0" y="5330952"/>
                  </a:moveTo>
                  <a:lnTo>
                    <a:pt x="376427" y="5330952"/>
                  </a:lnTo>
                  <a:lnTo>
                    <a:pt x="376427" y="0"/>
                  </a:lnTo>
                  <a:lnTo>
                    <a:pt x="0" y="0"/>
                  </a:lnTo>
                  <a:lnTo>
                    <a:pt x="0" y="5330952"/>
                  </a:lnTo>
                  <a:close/>
                </a:path>
              </a:pathLst>
            </a:custGeom>
            <a:solidFill>
              <a:srgbClr val="C7C7C7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31507" y="1792223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2" y="4206240"/>
                  </a:lnTo>
                  <a:lnTo>
                    <a:pt x="5460492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8713" y="1892045"/>
              <a:ext cx="1115695" cy="723900"/>
            </a:xfrm>
            <a:custGeom>
              <a:avLst/>
              <a:gdLst/>
              <a:ahLst/>
              <a:cxnLst/>
              <a:rect l="l" t="t" r="r" b="b"/>
              <a:pathLst>
                <a:path w="1115695" h="723900">
                  <a:moveTo>
                    <a:pt x="994917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994917" y="723900"/>
                  </a:lnTo>
                  <a:lnTo>
                    <a:pt x="1041898" y="714424"/>
                  </a:lnTo>
                  <a:lnTo>
                    <a:pt x="1080246" y="688578"/>
                  </a:lnTo>
                  <a:lnTo>
                    <a:pt x="1106092" y="650230"/>
                  </a:lnTo>
                  <a:lnTo>
                    <a:pt x="1115567" y="603250"/>
                  </a:lnTo>
                  <a:lnTo>
                    <a:pt x="1115567" y="120650"/>
                  </a:lnTo>
                  <a:lnTo>
                    <a:pt x="1106092" y="73669"/>
                  </a:lnTo>
                  <a:lnTo>
                    <a:pt x="1080246" y="35321"/>
                  </a:lnTo>
                  <a:lnTo>
                    <a:pt x="1041898" y="9475"/>
                  </a:lnTo>
                  <a:lnTo>
                    <a:pt x="994917" y="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98713" y="1892045"/>
              <a:ext cx="1115695" cy="723900"/>
            </a:xfrm>
            <a:custGeom>
              <a:avLst/>
              <a:gdLst/>
              <a:ahLst/>
              <a:cxnLst/>
              <a:rect l="l" t="t" r="r" b="b"/>
              <a:pathLst>
                <a:path w="1115695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994917" y="0"/>
                  </a:lnTo>
                  <a:lnTo>
                    <a:pt x="1041898" y="9475"/>
                  </a:lnTo>
                  <a:lnTo>
                    <a:pt x="1080246" y="35321"/>
                  </a:lnTo>
                  <a:lnTo>
                    <a:pt x="1106092" y="73669"/>
                  </a:lnTo>
                  <a:lnTo>
                    <a:pt x="1115567" y="120650"/>
                  </a:lnTo>
                  <a:lnTo>
                    <a:pt x="1115567" y="603250"/>
                  </a:lnTo>
                  <a:lnTo>
                    <a:pt x="1106092" y="650230"/>
                  </a:lnTo>
                  <a:lnTo>
                    <a:pt x="1080246" y="688578"/>
                  </a:lnTo>
                  <a:lnTo>
                    <a:pt x="1041898" y="714424"/>
                  </a:lnTo>
                  <a:lnTo>
                    <a:pt x="994917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739" y="1816988"/>
            <a:ext cx="46316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6530" indent="-164465">
              <a:lnSpc>
                <a:spcPct val="100000"/>
              </a:lnSpc>
              <a:spcBef>
                <a:spcPts val="95"/>
              </a:spcBef>
              <a:buChar char="•"/>
              <a:tabLst>
                <a:tab pos="177165" algn="l"/>
              </a:tabLst>
            </a:pP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22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2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Arial"/>
                <a:cs typeface="Arial"/>
              </a:rPr>
              <a:t>get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70">
                <a:solidFill>
                  <a:srgbClr val="585858"/>
                </a:solidFill>
                <a:latin typeface="Arial"/>
                <a:cs typeface="Arial"/>
              </a:rPr>
              <a:t>request</a:t>
            </a:r>
            <a:r>
              <a:rPr dirty="0" sz="22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200" spc="-2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5">
                <a:solidFill>
                  <a:srgbClr val="585858"/>
                </a:solidFill>
                <a:latin typeface="Arial"/>
                <a:cs typeface="Arial"/>
              </a:rPr>
              <a:t>SpaceX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2152268"/>
            <a:ext cx="4518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25">
                <a:solidFill>
                  <a:srgbClr val="585858"/>
                </a:solidFill>
                <a:latin typeface="Arial"/>
                <a:cs typeface="Arial"/>
              </a:rPr>
              <a:t>API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45">
                <a:solidFill>
                  <a:srgbClr val="585858"/>
                </a:solidFill>
                <a:latin typeface="Arial"/>
                <a:cs typeface="Arial"/>
              </a:rPr>
              <a:t>collect</a:t>
            </a:r>
            <a:r>
              <a:rPr dirty="0" sz="22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45">
                <a:solidFill>
                  <a:srgbClr val="585858"/>
                </a:solidFill>
                <a:latin typeface="Arial"/>
                <a:cs typeface="Arial"/>
              </a:rPr>
              <a:t>data,</a:t>
            </a:r>
            <a:r>
              <a:rPr dirty="0" sz="2200" spc="-2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00">
                <a:solidFill>
                  <a:srgbClr val="585858"/>
                </a:solidFill>
                <a:latin typeface="Arial"/>
                <a:cs typeface="Arial"/>
              </a:rPr>
              <a:t>clean</a:t>
            </a:r>
            <a:r>
              <a:rPr dirty="0" sz="22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2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75">
                <a:solidFill>
                  <a:srgbClr val="585858"/>
                </a:solidFill>
                <a:latin typeface="Arial"/>
                <a:cs typeface="Arial"/>
              </a:rPr>
              <a:t>requested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2487548"/>
            <a:ext cx="45624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2200" spc="-2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9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585858"/>
                </a:solidFill>
                <a:latin typeface="Arial"/>
                <a:cs typeface="Arial"/>
              </a:rPr>
              <a:t>did</a:t>
            </a: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05">
                <a:solidFill>
                  <a:srgbClr val="585858"/>
                </a:solidFill>
                <a:latin typeface="Arial"/>
                <a:cs typeface="Arial"/>
              </a:rPr>
              <a:t>some</a:t>
            </a:r>
            <a:r>
              <a:rPr dirty="0" sz="22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05">
                <a:solidFill>
                  <a:srgbClr val="585858"/>
                </a:solidFill>
                <a:latin typeface="Arial"/>
                <a:cs typeface="Arial"/>
              </a:rPr>
              <a:t>basic</a:t>
            </a:r>
            <a:r>
              <a:rPr dirty="0" sz="22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2200" spc="-1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45">
                <a:solidFill>
                  <a:srgbClr val="585858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2645054"/>
            <a:ext cx="3246755" cy="1050290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2200" spc="-9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585858"/>
                </a:solidFill>
                <a:latin typeface="Arial"/>
                <a:cs typeface="Arial"/>
              </a:rPr>
              <a:t>formatting.</a:t>
            </a:r>
            <a:endParaRPr sz="2200">
              <a:latin typeface="Arial"/>
              <a:cs typeface="Arial"/>
            </a:endParaRPr>
          </a:p>
          <a:p>
            <a:pPr marL="172085" indent="-160020">
              <a:lnSpc>
                <a:spcPct val="100000"/>
              </a:lnSpc>
              <a:spcBef>
                <a:spcPts val="1395"/>
              </a:spcBef>
              <a:buChar char="•"/>
              <a:tabLst>
                <a:tab pos="172720" algn="l"/>
              </a:tabLst>
            </a:pPr>
            <a:r>
              <a:rPr dirty="0" sz="2200" spc="-11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2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585858"/>
                </a:solidFill>
                <a:latin typeface="Arial"/>
                <a:cs typeface="Arial"/>
              </a:rPr>
              <a:t>link</a:t>
            </a:r>
            <a:r>
              <a:rPr dirty="0" sz="22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2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35">
                <a:solidFill>
                  <a:srgbClr val="585858"/>
                </a:solidFill>
                <a:latin typeface="Arial"/>
                <a:cs typeface="Arial"/>
              </a:rPr>
              <a:t>notebook</a:t>
            </a:r>
            <a:r>
              <a:rPr dirty="0" sz="2200" spc="-1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200" spc="-1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3848861"/>
            <a:ext cx="477520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heavy" sz="2200" spc="-5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https://github.com/singulritarian7/Capsto </a:t>
            </a:r>
            <a:r>
              <a:rPr dirty="0" sz="2200" spc="-50">
                <a:solidFill>
                  <a:srgbClr val="90BA22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u="heavy" sz="2200" spc="-60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ne-Spacex/blob/master/jupyter-labs-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4519117"/>
            <a:ext cx="46132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65">
                <a:solidFill>
                  <a:srgbClr val="90BA22"/>
                </a:solidFill>
                <a:uFill>
                  <a:solidFill>
                    <a:srgbClr val="90BA22"/>
                  </a:solidFill>
                </a:uFill>
                <a:latin typeface="Arial"/>
                <a:cs typeface="Arial"/>
                <a:hlinkClick r:id="rId3"/>
              </a:rPr>
              <a:t>spacex-data-collection-api%20(9).ipynb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57023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5">
                <a:solidFill>
                  <a:srgbClr val="0A48CA"/>
                </a:solidFill>
                <a:latin typeface="Carlito"/>
                <a:cs typeface="Carlito"/>
              </a:rPr>
              <a:t>Data </a:t>
            </a:r>
            <a:r>
              <a:rPr dirty="0" sz="3700" spc="-10">
                <a:solidFill>
                  <a:srgbClr val="0A48CA"/>
                </a:solidFill>
                <a:latin typeface="Carlito"/>
                <a:cs typeface="Carlito"/>
              </a:rPr>
              <a:t>Collection </a:t>
            </a:r>
            <a:r>
              <a:rPr dirty="0" sz="3700" spc="-220">
                <a:solidFill>
                  <a:srgbClr val="0A48CA"/>
                </a:solidFill>
              </a:rPr>
              <a:t>–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SpaceX API</a:t>
            </a:r>
            <a:r>
              <a:rPr dirty="0" sz="3700" spc="80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3700" spc="-5">
                <a:solidFill>
                  <a:srgbClr val="0A48CA"/>
                </a:solidFill>
                <a:latin typeface="Carlito"/>
                <a:cs typeface="Carlito"/>
              </a:rPr>
              <a:t>I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6278" y="2080386"/>
            <a:ext cx="98107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67310" marR="5080" indent="-55244">
              <a:lnSpc>
                <a:spcPts val="1100"/>
              </a:lnSpc>
              <a:spcBef>
                <a:spcPts val="215"/>
              </a:spcBef>
            </a:pP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Collecting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spc="-10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10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50426" y="2397251"/>
            <a:ext cx="1348105" cy="1079500"/>
            <a:chOff x="9250426" y="2397251"/>
            <a:chExt cx="1348105" cy="1079500"/>
          </a:xfrm>
        </p:grpSpPr>
        <p:sp>
          <p:nvSpPr>
            <p:cNvPr id="18" name="object 18"/>
            <p:cNvSpPr/>
            <p:nvPr/>
          </p:nvSpPr>
          <p:spPr>
            <a:xfrm>
              <a:off x="9250426" y="2397251"/>
              <a:ext cx="1342390" cy="1073785"/>
            </a:xfrm>
            <a:custGeom>
              <a:avLst/>
              <a:gdLst/>
              <a:ahLst/>
              <a:cxnLst/>
              <a:rect l="l" t="t" r="r" b="b"/>
              <a:pathLst>
                <a:path w="1342390" h="1073785">
                  <a:moveTo>
                    <a:pt x="392049" y="247396"/>
                  </a:moveTo>
                  <a:lnTo>
                    <a:pt x="390906" y="244475"/>
                  </a:lnTo>
                  <a:lnTo>
                    <a:pt x="356235" y="154940"/>
                  </a:lnTo>
                  <a:lnTo>
                    <a:pt x="354965" y="151765"/>
                  </a:lnTo>
                  <a:lnTo>
                    <a:pt x="351282" y="150114"/>
                  </a:lnTo>
                  <a:lnTo>
                    <a:pt x="344678" y="152654"/>
                  </a:lnTo>
                  <a:lnTo>
                    <a:pt x="343027" y="156337"/>
                  </a:lnTo>
                  <a:lnTo>
                    <a:pt x="344297" y="159639"/>
                  </a:lnTo>
                  <a:lnTo>
                    <a:pt x="367792" y="219989"/>
                  </a:lnTo>
                  <a:lnTo>
                    <a:pt x="350901" y="206502"/>
                  </a:lnTo>
                  <a:lnTo>
                    <a:pt x="304546" y="172085"/>
                  </a:lnTo>
                  <a:lnTo>
                    <a:pt x="257302" y="139192"/>
                  </a:lnTo>
                  <a:lnTo>
                    <a:pt x="208788" y="107950"/>
                  </a:lnTo>
                  <a:lnTo>
                    <a:pt x="159385" y="78486"/>
                  </a:lnTo>
                  <a:lnTo>
                    <a:pt x="108839" y="50673"/>
                  </a:lnTo>
                  <a:lnTo>
                    <a:pt x="57531" y="24384"/>
                  </a:lnTo>
                  <a:lnTo>
                    <a:pt x="5461" y="0"/>
                  </a:lnTo>
                  <a:lnTo>
                    <a:pt x="0" y="11557"/>
                  </a:lnTo>
                  <a:lnTo>
                    <a:pt x="52197" y="35941"/>
                  </a:lnTo>
                  <a:lnTo>
                    <a:pt x="103124" y="61976"/>
                  </a:lnTo>
                  <a:lnTo>
                    <a:pt x="153162" y="89535"/>
                  </a:lnTo>
                  <a:lnTo>
                    <a:pt x="202311" y="118872"/>
                  </a:lnTo>
                  <a:lnTo>
                    <a:pt x="250317" y="149987"/>
                  </a:lnTo>
                  <a:lnTo>
                    <a:pt x="297307" y="182499"/>
                  </a:lnTo>
                  <a:lnTo>
                    <a:pt x="343281" y="216662"/>
                  </a:lnTo>
                  <a:lnTo>
                    <a:pt x="359879" y="229882"/>
                  </a:lnTo>
                  <a:lnTo>
                    <a:pt x="295783" y="220472"/>
                  </a:lnTo>
                  <a:lnTo>
                    <a:pt x="292354" y="220091"/>
                  </a:lnTo>
                  <a:lnTo>
                    <a:pt x="289052" y="222377"/>
                  </a:lnTo>
                  <a:lnTo>
                    <a:pt x="288036" y="229362"/>
                  </a:lnTo>
                  <a:lnTo>
                    <a:pt x="290449" y="232537"/>
                  </a:lnTo>
                  <a:lnTo>
                    <a:pt x="392049" y="247396"/>
                  </a:lnTo>
                  <a:close/>
                </a:path>
                <a:path w="1342390" h="1073785">
                  <a:moveTo>
                    <a:pt x="1342136" y="469138"/>
                  </a:moveTo>
                  <a:lnTo>
                    <a:pt x="1332636" y="422071"/>
                  </a:lnTo>
                  <a:lnTo>
                    <a:pt x="1306728" y="383641"/>
                  </a:lnTo>
                  <a:lnTo>
                    <a:pt x="1268298" y="357733"/>
                  </a:lnTo>
                  <a:lnTo>
                    <a:pt x="1221232" y="348234"/>
                  </a:lnTo>
                  <a:lnTo>
                    <a:pt x="348996" y="348234"/>
                  </a:lnTo>
                  <a:lnTo>
                    <a:pt x="301917" y="357733"/>
                  </a:lnTo>
                  <a:lnTo>
                    <a:pt x="263486" y="383641"/>
                  </a:lnTo>
                  <a:lnTo>
                    <a:pt x="237578" y="422071"/>
                  </a:lnTo>
                  <a:lnTo>
                    <a:pt x="228092" y="469138"/>
                  </a:lnTo>
                  <a:lnTo>
                    <a:pt x="228092" y="952754"/>
                  </a:lnTo>
                  <a:lnTo>
                    <a:pt x="237578" y="999832"/>
                  </a:lnTo>
                  <a:lnTo>
                    <a:pt x="263486" y="1038263"/>
                  </a:lnTo>
                  <a:lnTo>
                    <a:pt x="301917" y="1064171"/>
                  </a:lnTo>
                  <a:lnTo>
                    <a:pt x="348996" y="1073658"/>
                  </a:lnTo>
                  <a:lnTo>
                    <a:pt x="1221232" y="1073658"/>
                  </a:lnTo>
                  <a:lnTo>
                    <a:pt x="1268298" y="1064171"/>
                  </a:lnTo>
                  <a:lnTo>
                    <a:pt x="1306728" y="1038263"/>
                  </a:lnTo>
                  <a:lnTo>
                    <a:pt x="1332636" y="999832"/>
                  </a:lnTo>
                  <a:lnTo>
                    <a:pt x="1342136" y="952754"/>
                  </a:lnTo>
                  <a:lnTo>
                    <a:pt x="1342136" y="469138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78518" y="2745485"/>
              <a:ext cx="1114425" cy="725805"/>
            </a:xfrm>
            <a:custGeom>
              <a:avLst/>
              <a:gdLst/>
              <a:ahLst/>
              <a:cxnLst/>
              <a:rect l="l" t="t" r="r" b="b"/>
              <a:pathLst>
                <a:path w="1114425" h="725804">
                  <a:moveTo>
                    <a:pt x="0" y="120903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3" y="0"/>
                  </a:lnTo>
                  <a:lnTo>
                    <a:pt x="993139" y="0"/>
                  </a:lnTo>
                  <a:lnTo>
                    <a:pt x="1040213" y="9497"/>
                  </a:lnTo>
                  <a:lnTo>
                    <a:pt x="1078642" y="35401"/>
                  </a:lnTo>
                  <a:lnTo>
                    <a:pt x="1104546" y="73830"/>
                  </a:lnTo>
                  <a:lnTo>
                    <a:pt x="1114043" y="120903"/>
                  </a:lnTo>
                  <a:lnTo>
                    <a:pt x="1114043" y="604519"/>
                  </a:lnTo>
                  <a:lnTo>
                    <a:pt x="1104546" y="651593"/>
                  </a:lnTo>
                  <a:lnTo>
                    <a:pt x="1078642" y="690022"/>
                  </a:lnTo>
                  <a:lnTo>
                    <a:pt x="1040213" y="715926"/>
                  </a:lnTo>
                  <a:lnTo>
                    <a:pt x="993139" y="725424"/>
                  </a:lnTo>
                  <a:lnTo>
                    <a:pt x="120903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19"/>
                  </a:lnTo>
                  <a:lnTo>
                    <a:pt x="0" y="120903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658604" y="2864866"/>
            <a:ext cx="756285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 indent="17780">
              <a:lnSpc>
                <a:spcPct val="91500"/>
              </a:lnSpc>
              <a:spcBef>
                <a:spcPts val="195"/>
              </a:spcBef>
            </a:pP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Converting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dataframe</a:t>
            </a:r>
            <a:r>
              <a:rPr dirty="0" sz="1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000" spc="-95">
                <a:solidFill>
                  <a:srgbClr val="FFFFFF"/>
                </a:solidFill>
                <a:latin typeface="Arial"/>
                <a:cs typeface="Arial"/>
              </a:rPr>
              <a:t>Jason</a:t>
            </a: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73120" y="3660394"/>
            <a:ext cx="1125220" cy="1524635"/>
            <a:chOff x="9473120" y="3660394"/>
            <a:chExt cx="1125220" cy="1524635"/>
          </a:xfrm>
        </p:grpSpPr>
        <p:sp>
          <p:nvSpPr>
            <p:cNvPr id="22" name="object 22"/>
            <p:cNvSpPr/>
            <p:nvPr/>
          </p:nvSpPr>
          <p:spPr>
            <a:xfrm>
              <a:off x="9478518" y="3660393"/>
              <a:ext cx="1114425" cy="1518920"/>
            </a:xfrm>
            <a:custGeom>
              <a:avLst/>
              <a:gdLst/>
              <a:ahLst/>
              <a:cxnLst/>
              <a:rect l="l" t="t" r="r" b="b"/>
              <a:pathLst>
                <a:path w="1114425" h="1518920">
                  <a:moveTo>
                    <a:pt x="823849" y="523494"/>
                  </a:moveTo>
                  <a:lnTo>
                    <a:pt x="823468" y="519430"/>
                  </a:lnTo>
                  <a:lnTo>
                    <a:pt x="820801" y="517144"/>
                  </a:lnTo>
                  <a:lnTo>
                    <a:pt x="818134" y="514985"/>
                  </a:lnTo>
                  <a:lnTo>
                    <a:pt x="814070" y="515366"/>
                  </a:lnTo>
                  <a:lnTo>
                    <a:pt x="811911" y="518033"/>
                  </a:lnTo>
                  <a:lnTo>
                    <a:pt x="770432" y="567702"/>
                  </a:lnTo>
                  <a:lnTo>
                    <a:pt x="776097" y="528193"/>
                  </a:lnTo>
                  <a:lnTo>
                    <a:pt x="784479" y="452882"/>
                  </a:lnTo>
                  <a:lnTo>
                    <a:pt x="789444" y="376809"/>
                  </a:lnTo>
                  <a:lnTo>
                    <a:pt x="791210" y="301625"/>
                  </a:lnTo>
                  <a:lnTo>
                    <a:pt x="790702" y="263779"/>
                  </a:lnTo>
                  <a:lnTo>
                    <a:pt x="787400" y="188087"/>
                  </a:lnTo>
                  <a:lnTo>
                    <a:pt x="780669" y="112649"/>
                  </a:lnTo>
                  <a:lnTo>
                    <a:pt x="770763" y="37338"/>
                  </a:lnTo>
                  <a:lnTo>
                    <a:pt x="764413" y="0"/>
                  </a:lnTo>
                  <a:lnTo>
                    <a:pt x="751967" y="2159"/>
                  </a:lnTo>
                  <a:lnTo>
                    <a:pt x="758190" y="39497"/>
                  </a:lnTo>
                  <a:lnTo>
                    <a:pt x="763524" y="76835"/>
                  </a:lnTo>
                  <a:lnTo>
                    <a:pt x="771906" y="151638"/>
                  </a:lnTo>
                  <a:lnTo>
                    <a:pt x="776859" y="226695"/>
                  </a:lnTo>
                  <a:lnTo>
                    <a:pt x="778510" y="301752"/>
                  </a:lnTo>
                  <a:lnTo>
                    <a:pt x="777989" y="339471"/>
                  </a:lnTo>
                  <a:lnTo>
                    <a:pt x="774700" y="414401"/>
                  </a:lnTo>
                  <a:lnTo>
                    <a:pt x="768096" y="489331"/>
                  </a:lnTo>
                  <a:lnTo>
                    <a:pt x="758190" y="564007"/>
                  </a:lnTo>
                  <a:lnTo>
                    <a:pt x="757897" y="565670"/>
                  </a:lnTo>
                  <a:lnTo>
                    <a:pt x="735076" y="505079"/>
                  </a:lnTo>
                  <a:lnTo>
                    <a:pt x="733806" y="501777"/>
                  </a:lnTo>
                  <a:lnTo>
                    <a:pt x="730123" y="500126"/>
                  </a:lnTo>
                  <a:lnTo>
                    <a:pt x="723519" y="502666"/>
                  </a:lnTo>
                  <a:lnTo>
                    <a:pt x="721868" y="506222"/>
                  </a:lnTo>
                  <a:lnTo>
                    <a:pt x="723138" y="509524"/>
                  </a:lnTo>
                  <a:lnTo>
                    <a:pt x="758190" y="602234"/>
                  </a:lnTo>
                  <a:lnTo>
                    <a:pt x="767613" y="590931"/>
                  </a:lnTo>
                  <a:lnTo>
                    <a:pt x="821690" y="526161"/>
                  </a:lnTo>
                  <a:lnTo>
                    <a:pt x="823849" y="523494"/>
                  </a:lnTo>
                  <a:close/>
                </a:path>
                <a:path w="1114425" h="1518920">
                  <a:moveTo>
                    <a:pt x="1114044" y="914400"/>
                  </a:moveTo>
                  <a:lnTo>
                    <a:pt x="1104544" y="867333"/>
                  </a:lnTo>
                  <a:lnTo>
                    <a:pt x="1078636" y="828903"/>
                  </a:lnTo>
                  <a:lnTo>
                    <a:pt x="1040206" y="802995"/>
                  </a:lnTo>
                  <a:lnTo>
                    <a:pt x="993140" y="793496"/>
                  </a:lnTo>
                  <a:lnTo>
                    <a:pt x="120904" y="793496"/>
                  </a:lnTo>
                  <a:lnTo>
                    <a:pt x="73825" y="802995"/>
                  </a:lnTo>
                  <a:lnTo>
                    <a:pt x="35394" y="828903"/>
                  </a:lnTo>
                  <a:lnTo>
                    <a:pt x="9486" y="867333"/>
                  </a:lnTo>
                  <a:lnTo>
                    <a:pt x="0" y="914400"/>
                  </a:lnTo>
                  <a:lnTo>
                    <a:pt x="0" y="1398016"/>
                  </a:lnTo>
                  <a:lnTo>
                    <a:pt x="9486" y="1445094"/>
                  </a:lnTo>
                  <a:lnTo>
                    <a:pt x="35394" y="1483525"/>
                  </a:lnTo>
                  <a:lnTo>
                    <a:pt x="73825" y="1509433"/>
                  </a:lnTo>
                  <a:lnTo>
                    <a:pt x="120904" y="1518920"/>
                  </a:lnTo>
                  <a:lnTo>
                    <a:pt x="993140" y="1518920"/>
                  </a:lnTo>
                  <a:lnTo>
                    <a:pt x="1040206" y="1509433"/>
                  </a:lnTo>
                  <a:lnTo>
                    <a:pt x="1078636" y="1483525"/>
                  </a:lnTo>
                  <a:lnTo>
                    <a:pt x="1104544" y="1445094"/>
                  </a:lnTo>
                  <a:lnTo>
                    <a:pt x="1114044" y="1398016"/>
                  </a:lnTo>
                  <a:lnTo>
                    <a:pt x="1114044" y="914400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78517" y="4453890"/>
              <a:ext cx="1114425" cy="725805"/>
            </a:xfrm>
            <a:custGeom>
              <a:avLst/>
              <a:gdLst/>
              <a:ahLst/>
              <a:cxnLst/>
              <a:rect l="l" t="t" r="r" b="b"/>
              <a:pathLst>
                <a:path w="1114425" h="725804">
                  <a:moveTo>
                    <a:pt x="0" y="120904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3" y="0"/>
                  </a:lnTo>
                  <a:lnTo>
                    <a:pt x="993139" y="0"/>
                  </a:lnTo>
                  <a:lnTo>
                    <a:pt x="1040213" y="9497"/>
                  </a:lnTo>
                  <a:lnTo>
                    <a:pt x="1078642" y="35401"/>
                  </a:lnTo>
                  <a:lnTo>
                    <a:pt x="1104546" y="73830"/>
                  </a:lnTo>
                  <a:lnTo>
                    <a:pt x="1114043" y="120904"/>
                  </a:lnTo>
                  <a:lnTo>
                    <a:pt x="1114043" y="604520"/>
                  </a:lnTo>
                  <a:lnTo>
                    <a:pt x="1104546" y="651593"/>
                  </a:lnTo>
                  <a:lnTo>
                    <a:pt x="1078642" y="690022"/>
                  </a:lnTo>
                  <a:lnTo>
                    <a:pt x="1040213" y="715926"/>
                  </a:lnTo>
                  <a:lnTo>
                    <a:pt x="993139" y="725424"/>
                  </a:lnTo>
                  <a:lnTo>
                    <a:pt x="120903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20"/>
                  </a:lnTo>
                  <a:lnTo>
                    <a:pt x="0" y="120904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561068" y="4643120"/>
            <a:ext cx="94932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12090" marR="5080" indent="-200025">
              <a:lnSpc>
                <a:spcPts val="1100"/>
              </a:lnSpc>
              <a:spcBef>
                <a:spcPts val="215"/>
              </a:spcBef>
            </a:pP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Updating</a:t>
            </a:r>
            <a:r>
              <a:rPr dirty="0" sz="1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columns  </a:t>
            </a:r>
            <a:r>
              <a:rPr dirty="0" sz="1000" spc="-6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rows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993316" y="5274564"/>
            <a:ext cx="1653539" cy="763905"/>
            <a:chOff x="7993316" y="5274564"/>
            <a:chExt cx="1653539" cy="763905"/>
          </a:xfrm>
        </p:grpSpPr>
        <p:sp>
          <p:nvSpPr>
            <p:cNvPr id="26" name="object 26"/>
            <p:cNvSpPr/>
            <p:nvPr/>
          </p:nvSpPr>
          <p:spPr>
            <a:xfrm>
              <a:off x="7998714" y="5274564"/>
              <a:ext cx="1647825" cy="758190"/>
            </a:xfrm>
            <a:custGeom>
              <a:avLst/>
              <a:gdLst/>
              <a:ahLst/>
              <a:cxnLst/>
              <a:rect l="l" t="t" r="r" b="b"/>
              <a:pathLst>
                <a:path w="1647825" h="758189">
                  <a:moveTo>
                    <a:pt x="1115568" y="154940"/>
                  </a:moveTo>
                  <a:lnTo>
                    <a:pt x="1106081" y="107962"/>
                  </a:lnTo>
                  <a:lnTo>
                    <a:pt x="1080236" y="69621"/>
                  </a:lnTo>
                  <a:lnTo>
                    <a:pt x="1041895" y="43776"/>
                  </a:lnTo>
                  <a:lnTo>
                    <a:pt x="994918" y="34290"/>
                  </a:lnTo>
                  <a:lnTo>
                    <a:pt x="120650" y="34290"/>
                  </a:lnTo>
                  <a:lnTo>
                    <a:pt x="73660" y="43776"/>
                  </a:lnTo>
                  <a:lnTo>
                    <a:pt x="35318" y="69621"/>
                  </a:lnTo>
                  <a:lnTo>
                    <a:pt x="9474" y="107962"/>
                  </a:lnTo>
                  <a:lnTo>
                    <a:pt x="0" y="154940"/>
                  </a:lnTo>
                  <a:lnTo>
                    <a:pt x="0" y="637540"/>
                  </a:lnTo>
                  <a:lnTo>
                    <a:pt x="9474" y="684504"/>
                  </a:lnTo>
                  <a:lnTo>
                    <a:pt x="35318" y="722858"/>
                  </a:lnTo>
                  <a:lnTo>
                    <a:pt x="73660" y="748715"/>
                  </a:lnTo>
                  <a:lnTo>
                    <a:pt x="120650" y="758190"/>
                  </a:lnTo>
                  <a:lnTo>
                    <a:pt x="994918" y="758190"/>
                  </a:lnTo>
                  <a:lnTo>
                    <a:pt x="1041895" y="748715"/>
                  </a:lnTo>
                  <a:lnTo>
                    <a:pt x="1080236" y="722858"/>
                  </a:lnTo>
                  <a:lnTo>
                    <a:pt x="1106081" y="684504"/>
                  </a:lnTo>
                  <a:lnTo>
                    <a:pt x="1115568" y="637540"/>
                  </a:lnTo>
                  <a:lnTo>
                    <a:pt x="1115568" y="154940"/>
                  </a:lnTo>
                  <a:close/>
                </a:path>
                <a:path w="1647825" h="758189">
                  <a:moveTo>
                    <a:pt x="1647698" y="9906"/>
                  </a:moveTo>
                  <a:lnTo>
                    <a:pt x="1639824" y="0"/>
                  </a:lnTo>
                  <a:lnTo>
                    <a:pt x="1594866" y="35814"/>
                  </a:lnTo>
                  <a:lnTo>
                    <a:pt x="1548892" y="69977"/>
                  </a:lnTo>
                  <a:lnTo>
                    <a:pt x="1501902" y="102489"/>
                  </a:lnTo>
                  <a:lnTo>
                    <a:pt x="1453769" y="133477"/>
                  </a:lnTo>
                  <a:lnTo>
                    <a:pt x="1404747" y="162814"/>
                  </a:lnTo>
                  <a:lnTo>
                    <a:pt x="1354582" y="190500"/>
                  </a:lnTo>
                  <a:lnTo>
                    <a:pt x="1303655" y="216408"/>
                  </a:lnTo>
                  <a:lnTo>
                    <a:pt x="1284312" y="225501"/>
                  </a:lnTo>
                  <a:lnTo>
                    <a:pt x="1323213" y="169291"/>
                  </a:lnTo>
                  <a:lnTo>
                    <a:pt x="1322451" y="165354"/>
                  </a:lnTo>
                  <a:lnTo>
                    <a:pt x="1319657" y="163449"/>
                  </a:lnTo>
                  <a:lnTo>
                    <a:pt x="1316736" y="161417"/>
                  </a:lnTo>
                  <a:lnTo>
                    <a:pt x="1312799" y="162179"/>
                  </a:lnTo>
                  <a:lnTo>
                    <a:pt x="1310767" y="164973"/>
                  </a:lnTo>
                  <a:lnTo>
                    <a:pt x="1254379" y="246507"/>
                  </a:lnTo>
                  <a:lnTo>
                    <a:pt x="1353058" y="255397"/>
                  </a:lnTo>
                  <a:lnTo>
                    <a:pt x="1356614" y="255778"/>
                  </a:lnTo>
                  <a:lnTo>
                    <a:pt x="1359662" y="253238"/>
                  </a:lnTo>
                  <a:lnTo>
                    <a:pt x="1360043" y="249682"/>
                  </a:lnTo>
                  <a:lnTo>
                    <a:pt x="1360246" y="246888"/>
                  </a:lnTo>
                  <a:lnTo>
                    <a:pt x="1360297" y="246253"/>
                  </a:lnTo>
                  <a:lnTo>
                    <a:pt x="1357757" y="243078"/>
                  </a:lnTo>
                  <a:lnTo>
                    <a:pt x="1354201" y="242824"/>
                  </a:lnTo>
                  <a:lnTo>
                    <a:pt x="1289799" y="236956"/>
                  </a:lnTo>
                  <a:lnTo>
                    <a:pt x="1268476" y="246888"/>
                  </a:lnTo>
                  <a:lnTo>
                    <a:pt x="1273098" y="244729"/>
                  </a:lnTo>
                  <a:lnTo>
                    <a:pt x="1289799" y="236956"/>
                  </a:lnTo>
                  <a:lnTo>
                    <a:pt x="1309370" y="227838"/>
                  </a:lnTo>
                  <a:lnTo>
                    <a:pt x="1360805" y="201549"/>
                  </a:lnTo>
                  <a:lnTo>
                    <a:pt x="1411224" y="173736"/>
                  </a:lnTo>
                  <a:lnTo>
                    <a:pt x="1460627" y="144272"/>
                  </a:lnTo>
                  <a:lnTo>
                    <a:pt x="1509141" y="112903"/>
                  </a:lnTo>
                  <a:lnTo>
                    <a:pt x="1556512" y="80137"/>
                  </a:lnTo>
                  <a:lnTo>
                    <a:pt x="1602740" y="45720"/>
                  </a:lnTo>
                  <a:lnTo>
                    <a:pt x="1647698" y="9906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98714" y="5308854"/>
              <a:ext cx="1115695" cy="723900"/>
            </a:xfrm>
            <a:custGeom>
              <a:avLst/>
              <a:gdLst/>
              <a:ahLst/>
              <a:cxnLst/>
              <a:rect l="l" t="t" r="r" b="b"/>
              <a:pathLst>
                <a:path w="1115695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994917" y="0"/>
                  </a:lnTo>
                  <a:lnTo>
                    <a:pt x="1041898" y="9475"/>
                  </a:lnTo>
                  <a:lnTo>
                    <a:pt x="1080246" y="35321"/>
                  </a:lnTo>
                  <a:lnTo>
                    <a:pt x="1106092" y="73669"/>
                  </a:lnTo>
                  <a:lnTo>
                    <a:pt x="1115567" y="120650"/>
                  </a:lnTo>
                  <a:lnTo>
                    <a:pt x="1115567" y="603250"/>
                  </a:lnTo>
                  <a:lnTo>
                    <a:pt x="1106092" y="650214"/>
                  </a:lnTo>
                  <a:lnTo>
                    <a:pt x="1080246" y="688563"/>
                  </a:lnTo>
                  <a:lnTo>
                    <a:pt x="1041898" y="714419"/>
                  </a:lnTo>
                  <a:lnTo>
                    <a:pt x="994917" y="723900"/>
                  </a:lnTo>
                  <a:lnTo>
                    <a:pt x="120650" y="723900"/>
                  </a:lnTo>
                  <a:lnTo>
                    <a:pt x="73669" y="714419"/>
                  </a:lnTo>
                  <a:lnTo>
                    <a:pt x="35321" y="688563"/>
                  </a:lnTo>
                  <a:lnTo>
                    <a:pt x="9475" y="650214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108950" y="5357621"/>
            <a:ext cx="895985" cy="5969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065" marR="5080">
              <a:lnSpc>
                <a:spcPts val="1100"/>
              </a:lnSpc>
              <a:spcBef>
                <a:spcPts val="215"/>
              </a:spcBef>
            </a:pP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Filtering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030"/>
              </a:lnSpc>
            </a:pP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Falcon</a:t>
            </a: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50"/>
              </a:lnSpc>
            </a:pP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15036" y="4448492"/>
            <a:ext cx="1345565" cy="1078865"/>
            <a:chOff x="6515036" y="4448492"/>
            <a:chExt cx="1345565" cy="1078865"/>
          </a:xfrm>
        </p:grpSpPr>
        <p:sp>
          <p:nvSpPr>
            <p:cNvPr id="30" name="object 30"/>
            <p:cNvSpPr/>
            <p:nvPr/>
          </p:nvSpPr>
          <p:spPr>
            <a:xfrm>
              <a:off x="6520421" y="4453889"/>
              <a:ext cx="1340485" cy="1073150"/>
            </a:xfrm>
            <a:custGeom>
              <a:avLst/>
              <a:gdLst/>
              <a:ahLst/>
              <a:cxnLst/>
              <a:rect l="l" t="t" r="r" b="b"/>
              <a:pathLst>
                <a:path w="1340484" h="1073150">
                  <a:moveTo>
                    <a:pt x="1114056" y="120904"/>
                  </a:moveTo>
                  <a:lnTo>
                    <a:pt x="1104557" y="73837"/>
                  </a:lnTo>
                  <a:lnTo>
                    <a:pt x="1078649" y="35407"/>
                  </a:lnTo>
                  <a:lnTo>
                    <a:pt x="1040218" y="9499"/>
                  </a:lnTo>
                  <a:lnTo>
                    <a:pt x="993152" y="0"/>
                  </a:lnTo>
                  <a:lnTo>
                    <a:pt x="120916" y="0"/>
                  </a:lnTo>
                  <a:lnTo>
                    <a:pt x="73837" y="9499"/>
                  </a:lnTo>
                  <a:lnTo>
                    <a:pt x="35407" y="35407"/>
                  </a:lnTo>
                  <a:lnTo>
                    <a:pt x="9499" y="73837"/>
                  </a:lnTo>
                  <a:lnTo>
                    <a:pt x="0" y="120904"/>
                  </a:lnTo>
                  <a:lnTo>
                    <a:pt x="0" y="604520"/>
                  </a:lnTo>
                  <a:lnTo>
                    <a:pt x="9499" y="651598"/>
                  </a:lnTo>
                  <a:lnTo>
                    <a:pt x="35407" y="690029"/>
                  </a:lnTo>
                  <a:lnTo>
                    <a:pt x="73837" y="715937"/>
                  </a:lnTo>
                  <a:lnTo>
                    <a:pt x="120916" y="725424"/>
                  </a:lnTo>
                  <a:lnTo>
                    <a:pt x="993152" y="725424"/>
                  </a:lnTo>
                  <a:lnTo>
                    <a:pt x="1040218" y="715937"/>
                  </a:lnTo>
                  <a:lnTo>
                    <a:pt x="1078649" y="690029"/>
                  </a:lnTo>
                  <a:lnTo>
                    <a:pt x="1104557" y="651598"/>
                  </a:lnTo>
                  <a:lnTo>
                    <a:pt x="1114056" y="604520"/>
                  </a:lnTo>
                  <a:lnTo>
                    <a:pt x="1114056" y="120904"/>
                  </a:lnTo>
                  <a:close/>
                </a:path>
                <a:path w="1340484" h="1073150">
                  <a:moveTo>
                    <a:pt x="1339862" y="1061466"/>
                  </a:moveTo>
                  <a:lnTo>
                    <a:pt x="1287792" y="1037082"/>
                  </a:lnTo>
                  <a:lnTo>
                    <a:pt x="1236865" y="1011047"/>
                  </a:lnTo>
                  <a:lnTo>
                    <a:pt x="1186700" y="983361"/>
                  </a:lnTo>
                  <a:lnTo>
                    <a:pt x="1137678" y="954151"/>
                  </a:lnTo>
                  <a:lnTo>
                    <a:pt x="1089545" y="923036"/>
                  </a:lnTo>
                  <a:lnTo>
                    <a:pt x="1042555" y="890524"/>
                  </a:lnTo>
                  <a:lnTo>
                    <a:pt x="996708" y="856361"/>
                  </a:lnTo>
                  <a:lnTo>
                    <a:pt x="980059" y="843114"/>
                  </a:lnTo>
                  <a:lnTo>
                    <a:pt x="1047635" y="852932"/>
                  </a:lnTo>
                  <a:lnTo>
                    <a:pt x="1050810" y="850519"/>
                  </a:lnTo>
                  <a:lnTo>
                    <a:pt x="1051826" y="843661"/>
                  </a:lnTo>
                  <a:lnTo>
                    <a:pt x="1049413" y="840359"/>
                  </a:lnTo>
                  <a:lnTo>
                    <a:pt x="968057" y="828548"/>
                  </a:lnTo>
                  <a:lnTo>
                    <a:pt x="947940" y="825627"/>
                  </a:lnTo>
                  <a:lnTo>
                    <a:pt x="985024" y="921258"/>
                  </a:lnTo>
                  <a:lnTo>
                    <a:pt x="988707" y="922909"/>
                  </a:lnTo>
                  <a:lnTo>
                    <a:pt x="992009" y="921639"/>
                  </a:lnTo>
                  <a:lnTo>
                    <a:pt x="995184" y="920369"/>
                  </a:lnTo>
                  <a:lnTo>
                    <a:pt x="996835" y="916686"/>
                  </a:lnTo>
                  <a:lnTo>
                    <a:pt x="972159" y="853071"/>
                  </a:lnTo>
                  <a:lnTo>
                    <a:pt x="989088" y="866521"/>
                  </a:lnTo>
                  <a:lnTo>
                    <a:pt x="1035443" y="900938"/>
                  </a:lnTo>
                  <a:lnTo>
                    <a:pt x="1082687" y="933704"/>
                  </a:lnTo>
                  <a:lnTo>
                    <a:pt x="1131201" y="964946"/>
                  </a:lnTo>
                  <a:lnTo>
                    <a:pt x="1180604" y="994537"/>
                  </a:lnTo>
                  <a:lnTo>
                    <a:pt x="1231150" y="1022350"/>
                  </a:lnTo>
                  <a:lnTo>
                    <a:pt x="1282458" y="1048512"/>
                  </a:lnTo>
                  <a:lnTo>
                    <a:pt x="1334528" y="1072896"/>
                  </a:lnTo>
                  <a:lnTo>
                    <a:pt x="1339862" y="1061466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20433" y="4453889"/>
              <a:ext cx="1114425" cy="725805"/>
            </a:xfrm>
            <a:custGeom>
              <a:avLst/>
              <a:gdLst/>
              <a:ahLst/>
              <a:cxnLst/>
              <a:rect l="l" t="t" r="r" b="b"/>
              <a:pathLst>
                <a:path w="1114425" h="725804">
                  <a:moveTo>
                    <a:pt x="0" y="120904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4" y="0"/>
                  </a:lnTo>
                  <a:lnTo>
                    <a:pt x="993140" y="0"/>
                  </a:lnTo>
                  <a:lnTo>
                    <a:pt x="1040213" y="9497"/>
                  </a:lnTo>
                  <a:lnTo>
                    <a:pt x="1078642" y="35401"/>
                  </a:lnTo>
                  <a:lnTo>
                    <a:pt x="1104546" y="73830"/>
                  </a:lnTo>
                  <a:lnTo>
                    <a:pt x="1114044" y="120904"/>
                  </a:lnTo>
                  <a:lnTo>
                    <a:pt x="1114044" y="604520"/>
                  </a:lnTo>
                  <a:lnTo>
                    <a:pt x="1104546" y="651593"/>
                  </a:lnTo>
                  <a:lnTo>
                    <a:pt x="1078642" y="690022"/>
                  </a:lnTo>
                  <a:lnTo>
                    <a:pt x="1040213" y="715926"/>
                  </a:lnTo>
                  <a:lnTo>
                    <a:pt x="993140" y="725424"/>
                  </a:lnTo>
                  <a:lnTo>
                    <a:pt x="120904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20"/>
                  </a:lnTo>
                  <a:lnTo>
                    <a:pt x="0" y="120904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609968" y="4573270"/>
            <a:ext cx="9359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66001" y="4713478"/>
            <a:ext cx="423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filling</a:t>
            </a:r>
            <a:r>
              <a:rPr dirty="0" sz="1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09968" y="4852161"/>
            <a:ext cx="9347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mising</a:t>
            </a:r>
            <a:r>
              <a:rPr dirty="0" sz="10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15036" y="2740088"/>
            <a:ext cx="1125220" cy="1524000"/>
            <a:chOff x="6515036" y="2740088"/>
            <a:chExt cx="1125220" cy="1524000"/>
          </a:xfrm>
        </p:grpSpPr>
        <p:sp>
          <p:nvSpPr>
            <p:cNvPr id="36" name="object 36"/>
            <p:cNvSpPr/>
            <p:nvPr/>
          </p:nvSpPr>
          <p:spPr>
            <a:xfrm>
              <a:off x="6520421" y="2745485"/>
              <a:ext cx="1114425" cy="1518285"/>
            </a:xfrm>
            <a:custGeom>
              <a:avLst/>
              <a:gdLst/>
              <a:ahLst/>
              <a:cxnLst/>
              <a:rect l="l" t="t" r="r" b="b"/>
              <a:pathLst>
                <a:path w="1114425" h="1518285">
                  <a:moveTo>
                    <a:pt x="389902" y="1011936"/>
                  </a:moveTo>
                  <a:lnTo>
                    <a:pt x="388632" y="1008634"/>
                  </a:lnTo>
                  <a:lnTo>
                    <a:pt x="357847" y="927354"/>
                  </a:lnTo>
                  <a:lnTo>
                    <a:pt x="353580" y="916051"/>
                  </a:lnTo>
                  <a:lnTo>
                    <a:pt x="290080" y="992124"/>
                  </a:lnTo>
                  <a:lnTo>
                    <a:pt x="287921" y="994791"/>
                  </a:lnTo>
                  <a:lnTo>
                    <a:pt x="288302" y="998855"/>
                  </a:lnTo>
                  <a:lnTo>
                    <a:pt x="290969" y="1001014"/>
                  </a:lnTo>
                  <a:lnTo>
                    <a:pt x="293636" y="1003300"/>
                  </a:lnTo>
                  <a:lnTo>
                    <a:pt x="297700" y="1002919"/>
                  </a:lnTo>
                  <a:lnTo>
                    <a:pt x="299859" y="1000252"/>
                  </a:lnTo>
                  <a:lnTo>
                    <a:pt x="341337" y="950468"/>
                  </a:lnTo>
                  <a:lnTo>
                    <a:pt x="335673" y="989965"/>
                  </a:lnTo>
                  <a:lnTo>
                    <a:pt x="327291" y="1065403"/>
                  </a:lnTo>
                  <a:lnTo>
                    <a:pt x="322313" y="1141349"/>
                  </a:lnTo>
                  <a:lnTo>
                    <a:pt x="320560" y="1216660"/>
                  </a:lnTo>
                  <a:lnTo>
                    <a:pt x="321068" y="1254506"/>
                  </a:lnTo>
                  <a:lnTo>
                    <a:pt x="324370" y="1330198"/>
                  </a:lnTo>
                  <a:lnTo>
                    <a:pt x="331101" y="1405636"/>
                  </a:lnTo>
                  <a:lnTo>
                    <a:pt x="341007" y="1480820"/>
                  </a:lnTo>
                  <a:lnTo>
                    <a:pt x="347357" y="1518158"/>
                  </a:lnTo>
                  <a:lnTo>
                    <a:pt x="359803" y="1516126"/>
                  </a:lnTo>
                  <a:lnTo>
                    <a:pt x="353580" y="1478788"/>
                  </a:lnTo>
                  <a:lnTo>
                    <a:pt x="348246" y="1441450"/>
                  </a:lnTo>
                  <a:lnTo>
                    <a:pt x="339864" y="1366647"/>
                  </a:lnTo>
                  <a:lnTo>
                    <a:pt x="334911" y="1291590"/>
                  </a:lnTo>
                  <a:lnTo>
                    <a:pt x="333260" y="1216533"/>
                  </a:lnTo>
                  <a:lnTo>
                    <a:pt x="333768" y="1178814"/>
                  </a:lnTo>
                  <a:lnTo>
                    <a:pt x="337121" y="1103122"/>
                  </a:lnTo>
                  <a:lnTo>
                    <a:pt x="343674" y="1028954"/>
                  </a:lnTo>
                  <a:lnTo>
                    <a:pt x="353580" y="954278"/>
                  </a:lnTo>
                  <a:lnTo>
                    <a:pt x="353860" y="952627"/>
                  </a:lnTo>
                  <a:lnTo>
                    <a:pt x="376694" y="1013206"/>
                  </a:lnTo>
                  <a:lnTo>
                    <a:pt x="377964" y="1016508"/>
                  </a:lnTo>
                  <a:lnTo>
                    <a:pt x="381647" y="1018159"/>
                  </a:lnTo>
                  <a:lnTo>
                    <a:pt x="388251" y="1015619"/>
                  </a:lnTo>
                  <a:lnTo>
                    <a:pt x="389902" y="1011936"/>
                  </a:lnTo>
                  <a:close/>
                </a:path>
                <a:path w="1114425" h="1518285">
                  <a:moveTo>
                    <a:pt x="1114056" y="120904"/>
                  </a:moveTo>
                  <a:lnTo>
                    <a:pt x="1104557" y="73837"/>
                  </a:lnTo>
                  <a:lnTo>
                    <a:pt x="1078649" y="35407"/>
                  </a:lnTo>
                  <a:lnTo>
                    <a:pt x="1040218" y="9499"/>
                  </a:lnTo>
                  <a:lnTo>
                    <a:pt x="993152" y="0"/>
                  </a:lnTo>
                  <a:lnTo>
                    <a:pt x="120916" y="0"/>
                  </a:lnTo>
                  <a:lnTo>
                    <a:pt x="73837" y="9499"/>
                  </a:lnTo>
                  <a:lnTo>
                    <a:pt x="35407" y="35407"/>
                  </a:lnTo>
                  <a:lnTo>
                    <a:pt x="9499" y="73837"/>
                  </a:lnTo>
                  <a:lnTo>
                    <a:pt x="0" y="120904"/>
                  </a:lnTo>
                  <a:lnTo>
                    <a:pt x="0" y="604520"/>
                  </a:lnTo>
                  <a:lnTo>
                    <a:pt x="9499" y="651598"/>
                  </a:lnTo>
                  <a:lnTo>
                    <a:pt x="35407" y="690029"/>
                  </a:lnTo>
                  <a:lnTo>
                    <a:pt x="73837" y="715937"/>
                  </a:lnTo>
                  <a:lnTo>
                    <a:pt x="120916" y="725424"/>
                  </a:lnTo>
                  <a:lnTo>
                    <a:pt x="993152" y="725424"/>
                  </a:lnTo>
                  <a:lnTo>
                    <a:pt x="1040218" y="715937"/>
                  </a:lnTo>
                  <a:lnTo>
                    <a:pt x="1078649" y="690029"/>
                  </a:lnTo>
                  <a:lnTo>
                    <a:pt x="1104557" y="651598"/>
                  </a:lnTo>
                  <a:lnTo>
                    <a:pt x="1114056" y="604520"/>
                  </a:lnTo>
                  <a:lnTo>
                    <a:pt x="1114056" y="120904"/>
                  </a:lnTo>
                  <a:close/>
                </a:path>
              </a:pathLst>
            </a:custGeom>
            <a:solidFill>
              <a:srgbClr val="40B9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520433" y="2745486"/>
              <a:ext cx="1114425" cy="725805"/>
            </a:xfrm>
            <a:custGeom>
              <a:avLst/>
              <a:gdLst/>
              <a:ahLst/>
              <a:cxnLst/>
              <a:rect l="l" t="t" r="r" b="b"/>
              <a:pathLst>
                <a:path w="1114425" h="725804">
                  <a:moveTo>
                    <a:pt x="0" y="120903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4" y="0"/>
                  </a:lnTo>
                  <a:lnTo>
                    <a:pt x="993140" y="0"/>
                  </a:lnTo>
                  <a:lnTo>
                    <a:pt x="1040213" y="9497"/>
                  </a:lnTo>
                  <a:lnTo>
                    <a:pt x="1078642" y="35401"/>
                  </a:lnTo>
                  <a:lnTo>
                    <a:pt x="1104546" y="73830"/>
                  </a:lnTo>
                  <a:lnTo>
                    <a:pt x="1114044" y="120903"/>
                  </a:lnTo>
                  <a:lnTo>
                    <a:pt x="1114044" y="604519"/>
                  </a:lnTo>
                  <a:lnTo>
                    <a:pt x="1104546" y="651593"/>
                  </a:lnTo>
                  <a:lnTo>
                    <a:pt x="1078642" y="690022"/>
                  </a:lnTo>
                  <a:lnTo>
                    <a:pt x="1040213" y="715926"/>
                  </a:lnTo>
                  <a:lnTo>
                    <a:pt x="993140" y="725424"/>
                  </a:lnTo>
                  <a:lnTo>
                    <a:pt x="120904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19"/>
                  </a:lnTo>
                  <a:lnTo>
                    <a:pt x="0" y="120903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635877" y="2934716"/>
            <a:ext cx="8839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Convert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09613" y="3074923"/>
            <a:ext cx="50545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000" spc="-90">
                <a:solidFill>
                  <a:srgbClr val="FFFFFF"/>
                </a:solidFill>
                <a:latin typeface="Arial"/>
                <a:cs typeface="Arial"/>
              </a:rPr>
              <a:t>csv</a:t>
            </a:r>
            <a:r>
              <a:rPr dirty="0" sz="10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64425" y="2393823"/>
            <a:ext cx="393700" cy="255904"/>
          </a:xfrm>
          <a:custGeom>
            <a:avLst/>
            <a:gdLst/>
            <a:ahLst/>
            <a:cxnLst/>
            <a:rect l="l" t="t" r="r" b="b"/>
            <a:pathLst>
              <a:path w="393700" h="255905">
                <a:moveTo>
                  <a:pt x="357673" y="18808"/>
                </a:moveTo>
                <a:lnTo>
                  <a:pt x="286893" y="54101"/>
                </a:lnTo>
                <a:lnTo>
                  <a:pt x="236474" y="82041"/>
                </a:lnTo>
                <a:lnTo>
                  <a:pt x="186944" y="111505"/>
                </a:lnTo>
                <a:lnTo>
                  <a:pt x="138556" y="142748"/>
                </a:lnTo>
                <a:lnTo>
                  <a:pt x="91185" y="175640"/>
                </a:lnTo>
                <a:lnTo>
                  <a:pt x="44957" y="210057"/>
                </a:lnTo>
                <a:lnTo>
                  <a:pt x="0" y="245872"/>
                </a:lnTo>
                <a:lnTo>
                  <a:pt x="7874" y="255777"/>
                </a:lnTo>
                <a:lnTo>
                  <a:pt x="52831" y="219963"/>
                </a:lnTo>
                <a:lnTo>
                  <a:pt x="98805" y="185800"/>
                </a:lnTo>
                <a:lnTo>
                  <a:pt x="145796" y="153288"/>
                </a:lnTo>
                <a:lnTo>
                  <a:pt x="193928" y="122174"/>
                </a:lnTo>
                <a:lnTo>
                  <a:pt x="242950" y="92837"/>
                </a:lnTo>
                <a:lnTo>
                  <a:pt x="292989" y="65277"/>
                </a:lnTo>
                <a:lnTo>
                  <a:pt x="344043" y="39242"/>
                </a:lnTo>
                <a:lnTo>
                  <a:pt x="363165" y="30311"/>
                </a:lnTo>
                <a:lnTo>
                  <a:pt x="370314" y="19959"/>
                </a:lnTo>
                <a:lnTo>
                  <a:pt x="357673" y="18808"/>
                </a:lnTo>
                <a:close/>
              </a:path>
              <a:path w="393700" h="255905">
                <a:moveTo>
                  <a:pt x="387632" y="8762"/>
                </a:moveTo>
                <a:lnTo>
                  <a:pt x="379095" y="8762"/>
                </a:lnTo>
                <a:lnTo>
                  <a:pt x="384555" y="20319"/>
                </a:lnTo>
                <a:lnTo>
                  <a:pt x="363165" y="30311"/>
                </a:lnTo>
                <a:lnTo>
                  <a:pt x="326390" y="83565"/>
                </a:lnTo>
                <a:lnTo>
                  <a:pt x="324484" y="86360"/>
                </a:lnTo>
                <a:lnTo>
                  <a:pt x="325120" y="90297"/>
                </a:lnTo>
                <a:lnTo>
                  <a:pt x="330961" y="94361"/>
                </a:lnTo>
                <a:lnTo>
                  <a:pt x="334899" y="93599"/>
                </a:lnTo>
                <a:lnTo>
                  <a:pt x="393192" y="9271"/>
                </a:lnTo>
                <a:lnTo>
                  <a:pt x="387632" y="8762"/>
                </a:lnTo>
                <a:close/>
              </a:path>
              <a:path w="393700" h="255905">
                <a:moveTo>
                  <a:pt x="370314" y="19959"/>
                </a:moveTo>
                <a:lnTo>
                  <a:pt x="363165" y="30311"/>
                </a:lnTo>
                <a:lnTo>
                  <a:pt x="383196" y="20954"/>
                </a:lnTo>
                <a:lnTo>
                  <a:pt x="381253" y="20954"/>
                </a:lnTo>
                <a:lnTo>
                  <a:pt x="370314" y="19959"/>
                </a:lnTo>
                <a:close/>
              </a:path>
              <a:path w="393700" h="255905">
                <a:moveTo>
                  <a:pt x="376554" y="10922"/>
                </a:moveTo>
                <a:lnTo>
                  <a:pt x="370314" y="19959"/>
                </a:lnTo>
                <a:lnTo>
                  <a:pt x="381253" y="20954"/>
                </a:lnTo>
                <a:lnTo>
                  <a:pt x="376554" y="10922"/>
                </a:lnTo>
                <a:close/>
              </a:path>
              <a:path w="393700" h="255905">
                <a:moveTo>
                  <a:pt x="380115" y="10922"/>
                </a:moveTo>
                <a:lnTo>
                  <a:pt x="376554" y="10922"/>
                </a:lnTo>
                <a:lnTo>
                  <a:pt x="381253" y="20954"/>
                </a:lnTo>
                <a:lnTo>
                  <a:pt x="383196" y="20954"/>
                </a:lnTo>
                <a:lnTo>
                  <a:pt x="384555" y="20319"/>
                </a:lnTo>
                <a:lnTo>
                  <a:pt x="380115" y="10922"/>
                </a:lnTo>
                <a:close/>
              </a:path>
              <a:path w="393700" h="255905">
                <a:moveTo>
                  <a:pt x="379095" y="8762"/>
                </a:moveTo>
                <a:lnTo>
                  <a:pt x="357673" y="18808"/>
                </a:lnTo>
                <a:lnTo>
                  <a:pt x="370314" y="19959"/>
                </a:lnTo>
                <a:lnTo>
                  <a:pt x="376554" y="10922"/>
                </a:lnTo>
                <a:lnTo>
                  <a:pt x="380115" y="10922"/>
                </a:lnTo>
                <a:lnTo>
                  <a:pt x="379095" y="8762"/>
                </a:lnTo>
                <a:close/>
              </a:path>
              <a:path w="393700" h="255905">
                <a:moveTo>
                  <a:pt x="291083" y="0"/>
                </a:moveTo>
                <a:lnTo>
                  <a:pt x="287908" y="2539"/>
                </a:lnTo>
                <a:lnTo>
                  <a:pt x="287400" y="9525"/>
                </a:lnTo>
                <a:lnTo>
                  <a:pt x="289941" y="12573"/>
                </a:lnTo>
                <a:lnTo>
                  <a:pt x="293370" y="12953"/>
                </a:lnTo>
                <a:lnTo>
                  <a:pt x="357673" y="18808"/>
                </a:lnTo>
                <a:lnTo>
                  <a:pt x="379095" y="8762"/>
                </a:lnTo>
                <a:lnTo>
                  <a:pt x="387632" y="8762"/>
                </a:lnTo>
                <a:lnTo>
                  <a:pt x="294513" y="253"/>
                </a:lnTo>
                <a:lnTo>
                  <a:pt x="291083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1950954" y="6465650"/>
            <a:ext cx="16192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35"/>
              </a:lnSpc>
            </a:pPr>
            <a:fld id="{81D60167-4931-47E6-BA6A-407CBD079E47}" type="slidenum">
              <a:rPr dirty="0" sz="1200" b="1">
                <a:solidFill>
                  <a:srgbClr val="40B9D2"/>
                </a:solidFill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0755" y="2587878"/>
            <a:ext cx="281178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dirty="0" sz="3600" spc="-155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dirty="0" sz="3600" spc="-58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40">
                <a:solidFill>
                  <a:srgbClr val="252525"/>
                </a:solidFill>
                <a:latin typeface="Arial"/>
                <a:cs typeface="Arial"/>
              </a:rPr>
              <a:t>Collection</a:t>
            </a:r>
            <a:endParaRPr sz="3600">
              <a:latin typeface="Arial"/>
              <a:cs typeface="Arial"/>
            </a:endParaRPr>
          </a:p>
          <a:p>
            <a:pPr marL="133985">
              <a:lnSpc>
                <a:spcPts val="4105"/>
              </a:lnSpc>
            </a:pPr>
            <a:r>
              <a:rPr dirty="0" sz="3600" spc="-245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dirty="0" sz="3600" spc="-50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300">
                <a:solidFill>
                  <a:srgbClr val="252525"/>
                </a:solidFill>
                <a:latin typeface="Arial"/>
                <a:cs typeface="Arial"/>
              </a:rPr>
              <a:t>SpaceX</a:t>
            </a:r>
            <a:r>
              <a:rPr dirty="0" sz="3600" spc="-59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235">
                <a:solidFill>
                  <a:srgbClr val="252525"/>
                </a:solidFill>
                <a:latin typeface="Arial"/>
                <a:cs typeface="Arial"/>
              </a:rPr>
              <a:t>API</a:t>
            </a:r>
            <a:r>
              <a:rPr dirty="0" sz="3600" spc="-42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3600" spc="-150">
                <a:solidFill>
                  <a:srgbClr val="252525"/>
                </a:solidFill>
                <a:latin typeface="Arial"/>
                <a:cs typeface="Arial"/>
              </a:rPr>
              <a:t>II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00"/>
            <a:ext cx="1286510" cy="5334000"/>
          </a:xfrm>
          <a:custGeom>
            <a:avLst/>
            <a:gdLst/>
            <a:ahLst/>
            <a:cxnLst/>
            <a:rect l="l" t="t" r="r" b="b"/>
            <a:pathLst>
              <a:path w="1286510" h="5334000">
                <a:moveTo>
                  <a:pt x="1286256" y="0"/>
                </a:moveTo>
                <a:lnTo>
                  <a:pt x="0" y="0"/>
                </a:lnTo>
                <a:lnTo>
                  <a:pt x="0" y="5334000"/>
                </a:lnTo>
                <a:lnTo>
                  <a:pt x="1286256" y="5334000"/>
                </a:lnTo>
                <a:lnTo>
                  <a:pt x="1286256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51476" y="2086355"/>
            <a:ext cx="0" cy="2686685"/>
          </a:xfrm>
          <a:custGeom>
            <a:avLst/>
            <a:gdLst/>
            <a:ahLst/>
            <a:cxnLst/>
            <a:rect l="l" t="t" r="r" b="b"/>
            <a:pathLst>
              <a:path w="0" h="2686685">
                <a:moveTo>
                  <a:pt x="0" y="0"/>
                </a:moveTo>
                <a:lnTo>
                  <a:pt x="0" y="26866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8544" y="392379"/>
            <a:ext cx="37725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14" b="1">
                <a:solidFill>
                  <a:srgbClr val="585858"/>
                </a:solidFill>
                <a:latin typeface="Arial"/>
                <a:cs typeface="Arial"/>
              </a:rPr>
              <a:t>Steps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 b="1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585858"/>
                </a:solidFill>
                <a:latin typeface="Arial"/>
                <a:cs typeface="Arial"/>
              </a:rPr>
              <a:t>collection</a:t>
            </a:r>
            <a:r>
              <a:rPr dirty="0" sz="2000" spc="-16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2000" spc="-2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 b="1">
                <a:solidFill>
                  <a:srgbClr val="585858"/>
                </a:solidFill>
                <a:latin typeface="Arial"/>
                <a:cs typeface="Arial"/>
              </a:rPr>
              <a:t>API: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8544" y="698347"/>
            <a:ext cx="5651500" cy="398843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60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105">
                <a:solidFill>
                  <a:srgbClr val="585858"/>
                </a:solidFill>
                <a:latin typeface="Arial"/>
                <a:cs typeface="Arial"/>
              </a:rPr>
              <a:t>Request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data </a:t>
            </a:r>
            <a:r>
              <a:rPr dirty="0" sz="2000" spc="5">
                <a:solidFill>
                  <a:srgbClr val="585858"/>
                </a:solidFill>
                <a:latin typeface="Arial"/>
                <a:cs typeface="Arial"/>
              </a:rPr>
              <a:t>from </a:t>
            </a:r>
            <a:r>
              <a:rPr dirty="0" sz="2000" spc="-125">
                <a:solidFill>
                  <a:srgbClr val="585858"/>
                </a:solidFill>
                <a:latin typeface="Arial"/>
                <a:cs typeface="Arial"/>
              </a:rPr>
              <a:t>Spacex </a:t>
            </a:r>
            <a:r>
              <a:rPr dirty="0" sz="2000" spc="-110">
                <a:solidFill>
                  <a:srgbClr val="585858"/>
                </a:solidFill>
                <a:latin typeface="Arial"/>
                <a:cs typeface="Arial"/>
              </a:rPr>
              <a:t>API </a:t>
            </a: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using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4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url.</a:t>
            </a:r>
            <a:endParaRPr sz="20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Convert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Jason</a:t>
            </a:r>
            <a:r>
              <a:rPr dirty="0" sz="2000" spc="-1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result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585858"/>
                </a:solidFill>
                <a:latin typeface="Arial"/>
                <a:cs typeface="Arial"/>
              </a:rPr>
              <a:t>into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dataframe</a:t>
            </a:r>
            <a:endParaRPr sz="20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between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needed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redundant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27685" marR="480695" indent="-515620">
              <a:lnSpc>
                <a:spcPts val="2160"/>
              </a:lnSpc>
              <a:spcBef>
                <a:spcPts val="1235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Empy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lists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generation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585858"/>
                </a:solidFill>
                <a:latin typeface="Arial"/>
                <a:cs typeface="Arial"/>
              </a:rPr>
              <a:t>helper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function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585858"/>
                </a:solidFill>
                <a:latin typeface="Arial"/>
                <a:cs typeface="Arial"/>
              </a:rPr>
              <a:t>to 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extract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925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Populate </a:t>
            </a:r>
            <a:r>
              <a:rPr dirty="0" sz="2000" spc="-20">
                <a:solidFill>
                  <a:srgbClr val="585858"/>
                </a:solidFill>
                <a:latin typeface="Arial"/>
                <a:cs typeface="Arial"/>
              </a:rPr>
              <a:t>empty </a:t>
            </a:r>
            <a:r>
              <a:rPr dirty="0" sz="2000" spc="-5">
                <a:solidFill>
                  <a:srgbClr val="585858"/>
                </a:solidFill>
                <a:latin typeface="Arial"/>
                <a:cs typeface="Arial"/>
              </a:rPr>
              <a:t>list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with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extracted </a:t>
            </a: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columns</a:t>
            </a:r>
            <a:r>
              <a:rPr dirty="0" sz="2000" spc="-3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960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Create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dictionary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combining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000" spc="-1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585858"/>
                </a:solidFill>
                <a:latin typeface="Arial"/>
                <a:cs typeface="Arial"/>
              </a:rPr>
              <a:t>columns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27685" marR="382905" indent="-515620">
              <a:lnSpc>
                <a:spcPts val="2160"/>
              </a:lnSpc>
              <a:spcBef>
                <a:spcPts val="1235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85">
                <a:solidFill>
                  <a:srgbClr val="585858"/>
                </a:solidFill>
                <a:latin typeface="Arial"/>
                <a:cs typeface="Arial"/>
              </a:rPr>
              <a:t>Create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35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000" spc="-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dataframe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000" spc="-1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5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r>
              <a:rPr dirty="0" sz="20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2000" spc="-1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only  </a:t>
            </a:r>
            <a:r>
              <a:rPr dirty="0" sz="2000" spc="-95">
                <a:solidFill>
                  <a:srgbClr val="585858"/>
                </a:solidFill>
                <a:latin typeface="Arial"/>
                <a:cs typeface="Arial"/>
              </a:rPr>
              <a:t>Falcon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9</a:t>
            </a:r>
            <a:r>
              <a:rPr dirty="0" sz="2000" spc="-2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launches</a:t>
            </a:r>
            <a:endParaRPr sz="200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930"/>
              </a:spcBef>
              <a:buClr>
                <a:srgbClr val="40B9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dirty="0" sz="2000" spc="-6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2000" spc="-1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35">
                <a:solidFill>
                  <a:srgbClr val="585858"/>
                </a:solidFill>
                <a:latin typeface="Arial"/>
                <a:cs typeface="Arial"/>
              </a:rPr>
              <a:t>wranling</a:t>
            </a:r>
            <a:r>
              <a:rPr dirty="0" sz="2000" spc="-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585858"/>
                </a:solidFill>
                <a:latin typeface="Arial"/>
                <a:cs typeface="Arial"/>
              </a:rPr>
              <a:t>(dealing</a:t>
            </a:r>
            <a:r>
              <a:rPr dirty="0" sz="2000" spc="-19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000" spc="-1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65">
                <a:solidFill>
                  <a:srgbClr val="585858"/>
                </a:solidFill>
                <a:latin typeface="Arial"/>
                <a:cs typeface="Arial"/>
              </a:rPr>
              <a:t>missing</a:t>
            </a:r>
            <a:r>
              <a:rPr dirty="0" sz="2000" spc="-1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90">
                <a:solidFill>
                  <a:srgbClr val="585858"/>
                </a:solidFill>
                <a:latin typeface="Arial"/>
                <a:cs typeface="Arial"/>
              </a:rPr>
              <a:t>values)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84507" y="768095"/>
            <a:ext cx="508000" cy="5328285"/>
          </a:xfrm>
          <a:custGeom>
            <a:avLst/>
            <a:gdLst/>
            <a:ahLst/>
            <a:cxnLst/>
            <a:rect l="l" t="t" r="r" b="b"/>
            <a:pathLst>
              <a:path w="508000" h="5328285">
                <a:moveTo>
                  <a:pt x="507492" y="0"/>
                </a:moveTo>
                <a:lnTo>
                  <a:pt x="0" y="0"/>
                </a:lnTo>
                <a:lnTo>
                  <a:pt x="0" y="5327904"/>
                </a:lnTo>
                <a:lnTo>
                  <a:pt x="507492" y="5327904"/>
                </a:lnTo>
                <a:lnTo>
                  <a:pt x="507492" y="0"/>
                </a:lnTo>
                <a:close/>
              </a:path>
            </a:pathLst>
          </a:custGeom>
          <a:solidFill>
            <a:srgbClr val="C7C7C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2023-07-05T20:17:19Z</dcterms:created>
  <dcterms:modified xsi:type="dcterms:W3CDTF">2023-07-05T20:17:19Z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2023-07-05T00:00:00Z</vt:filetime>
  </property>
</Properties>
</file>